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2"/>
  </p:notesMasterIdLst>
  <p:sldIdLst>
    <p:sldId id="263" r:id="rId2"/>
    <p:sldId id="336" r:id="rId3"/>
    <p:sldId id="287" r:id="rId4"/>
    <p:sldId id="278" r:id="rId5"/>
    <p:sldId id="301" r:id="rId6"/>
    <p:sldId id="302" r:id="rId7"/>
    <p:sldId id="303" r:id="rId8"/>
    <p:sldId id="305" r:id="rId9"/>
    <p:sldId id="344" r:id="rId10"/>
    <p:sldId id="345" r:id="rId11"/>
    <p:sldId id="346" r:id="rId12"/>
    <p:sldId id="347" r:id="rId13"/>
    <p:sldId id="348" r:id="rId14"/>
    <p:sldId id="349" r:id="rId15"/>
    <p:sldId id="350" r:id="rId16"/>
    <p:sldId id="351" r:id="rId17"/>
    <p:sldId id="352" r:id="rId18"/>
    <p:sldId id="353" r:id="rId19"/>
    <p:sldId id="354" r:id="rId20"/>
    <p:sldId id="355" r:id="rId21"/>
    <p:sldId id="356" r:id="rId22"/>
    <p:sldId id="357" r:id="rId23"/>
    <p:sldId id="359" r:id="rId24"/>
    <p:sldId id="360" r:id="rId25"/>
    <p:sldId id="361" r:id="rId26"/>
    <p:sldId id="358" r:id="rId27"/>
    <p:sldId id="279" r:id="rId28"/>
    <p:sldId id="362" r:id="rId29"/>
    <p:sldId id="378" r:id="rId30"/>
    <p:sldId id="380" r:id="rId31"/>
    <p:sldId id="379" r:id="rId32"/>
    <p:sldId id="307" r:id="rId33"/>
    <p:sldId id="363" r:id="rId34"/>
    <p:sldId id="365" r:id="rId35"/>
    <p:sldId id="366" r:id="rId36"/>
    <p:sldId id="367" r:id="rId37"/>
    <p:sldId id="371" r:id="rId38"/>
    <p:sldId id="368" r:id="rId39"/>
    <p:sldId id="369" r:id="rId40"/>
    <p:sldId id="370" r:id="rId41"/>
    <p:sldId id="372" r:id="rId42"/>
    <p:sldId id="373" r:id="rId43"/>
    <p:sldId id="374" r:id="rId44"/>
    <p:sldId id="375" r:id="rId45"/>
    <p:sldId id="376" r:id="rId46"/>
    <p:sldId id="377" r:id="rId47"/>
    <p:sldId id="381" r:id="rId48"/>
    <p:sldId id="280" r:id="rId49"/>
    <p:sldId id="384" r:id="rId50"/>
    <p:sldId id="383" r:id="rId51"/>
    <p:sldId id="382" r:id="rId52"/>
    <p:sldId id="385" r:id="rId53"/>
    <p:sldId id="386" r:id="rId54"/>
    <p:sldId id="387" r:id="rId55"/>
    <p:sldId id="388" r:id="rId56"/>
    <p:sldId id="389" r:id="rId57"/>
    <p:sldId id="390" r:id="rId58"/>
    <p:sldId id="392" r:id="rId59"/>
    <p:sldId id="391" r:id="rId60"/>
    <p:sldId id="393" r:id="rId61"/>
    <p:sldId id="394" r:id="rId62"/>
    <p:sldId id="396" r:id="rId63"/>
    <p:sldId id="395" r:id="rId64"/>
    <p:sldId id="397" r:id="rId65"/>
    <p:sldId id="398" r:id="rId66"/>
    <p:sldId id="401" r:id="rId67"/>
    <p:sldId id="399" r:id="rId68"/>
    <p:sldId id="403" r:id="rId69"/>
    <p:sldId id="402" r:id="rId70"/>
    <p:sldId id="409" r:id="rId71"/>
    <p:sldId id="406" r:id="rId72"/>
    <p:sldId id="405" r:id="rId73"/>
    <p:sldId id="407" r:id="rId74"/>
    <p:sldId id="408" r:id="rId75"/>
    <p:sldId id="400" r:id="rId76"/>
    <p:sldId id="410" r:id="rId77"/>
    <p:sldId id="411" r:id="rId78"/>
    <p:sldId id="412" r:id="rId79"/>
    <p:sldId id="413" r:id="rId80"/>
    <p:sldId id="273" r:id="rId8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C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601"/>
    <p:restoredTop sz="94702"/>
  </p:normalViewPr>
  <p:slideViewPr>
    <p:cSldViewPr snapToGrid="0">
      <p:cViewPr varScale="1">
        <p:scale>
          <a:sx n="111" d="100"/>
          <a:sy n="111" d="100"/>
        </p:scale>
        <p:origin x="67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viewProps" Target="viewProp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61" Type="http://schemas.openxmlformats.org/officeDocument/2006/relationships/slide" Target="slides/slide60.xml"/><Relationship Id="rId8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871E64-B4EF-4B40-B724-CEB241626157}" type="datetimeFigureOut">
              <a:rPr lang="en-US" smtClean="0"/>
              <a:t>3/26/2025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811F99-C2D7-914A-BF64-E3395516B297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1007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811F99-C2D7-914A-BF64-E3395516B29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1074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948604-41E0-EA07-090A-F51088B76C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FBC66E4-6B57-AB19-D191-C59052083E9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3468FD8-99AE-88E5-6CC6-30B66E48DF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3A5333-0ADA-6970-C86F-472C5BECDC9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811F99-C2D7-914A-BF64-E3395516B297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3531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811F99-C2D7-914A-BF64-E3395516B297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0745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88EA21-B6FD-50BC-7F77-32D751D798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126792-E6EA-D39C-F19F-6B32AB8570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1704FE-0040-EF46-BDDC-31471E93AE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35F10-9AD9-9C43-8528-A461A66E7819}" type="datetimeFigureOut">
              <a:rPr lang="en-US" smtClean="0"/>
              <a:t>3/26/2025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13F338-E3AD-9BDA-D8B9-138D38405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405F7-F79C-DEAB-DE9B-52EBBAFBA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793FD-9AD8-494D-9EF5-F5DB7B8BC0F7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8916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6F529-7156-0061-3ECA-D85B7BB76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3E1EE2-DFEB-A9B8-6069-6ED87A5353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FDB751-0D10-0249-FCB4-CB14E72797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35F10-9AD9-9C43-8528-A461A66E7819}" type="datetimeFigureOut">
              <a:rPr lang="en-US" smtClean="0"/>
              <a:t>3/26/2025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B98A3E-FB4A-278B-3D0B-E2A67AC2B1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E95186-DF5E-B6E4-4DB3-1204D8C8A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793FD-9AD8-494D-9EF5-F5DB7B8BC0F7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200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B59744A-94E4-EF87-61F9-039BC58B96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2FD76F-5468-330A-6BE8-A16FE0E6FA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342B65-503A-EFA4-4217-6330028B3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35F10-9AD9-9C43-8528-A461A66E7819}" type="datetimeFigureOut">
              <a:rPr lang="en-US" smtClean="0"/>
              <a:t>3/26/2025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56AD67-DD87-E644-3981-6A75CC1071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53C3FE-B807-E1CD-7C24-A45852926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793FD-9AD8-494D-9EF5-F5DB7B8BC0F7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195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B914A-6549-A2D0-82B0-1D0E70416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02CA81-ABE5-4E86-45CA-0408F3E208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D56DD1-A474-8F4D-429F-FB71FF80D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35F10-9AD9-9C43-8528-A461A66E7819}" type="datetimeFigureOut">
              <a:rPr lang="en-US" smtClean="0"/>
              <a:t>3/26/2025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62A4FE-649C-8F90-ACF5-77C6A9876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022A07-1E7E-BCAA-8692-DA4F97C59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793FD-9AD8-494D-9EF5-F5DB7B8BC0F7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7439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22700-2D7B-7571-7221-A4F34F7B5F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A73DA9-E2EE-D14E-1FF9-6C79C2196C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728951-08C5-7B16-D406-D4122C01AF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35F10-9AD9-9C43-8528-A461A66E7819}" type="datetimeFigureOut">
              <a:rPr lang="en-US" smtClean="0"/>
              <a:t>3/26/2025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4DFDED-0DA2-14FF-19C2-56AEB6FB1D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CEE75A-7863-A617-E2B8-EEE8E98F5E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793FD-9AD8-494D-9EF5-F5DB7B8BC0F7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3047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2FAF9-C9EA-D5E7-89A5-E8EF5133A2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849F44-62A0-04CB-F206-682EEBD212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867EC7-EF12-367F-14A4-B933E046F8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ED9EFB-75F3-B21D-43B3-680BBF188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35F10-9AD9-9C43-8528-A461A66E7819}" type="datetimeFigureOut">
              <a:rPr lang="en-US" smtClean="0"/>
              <a:t>3/26/2025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5F2944-2C2A-E635-ECB8-3C107AC464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3EDB37-0DCF-6177-D06F-976141239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793FD-9AD8-494D-9EF5-F5DB7B8BC0F7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5053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D6B971-AFBB-02C3-394A-17AF7D9F00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CCE77A-99EF-1CF8-6749-50B37E4DF3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AD8119-4B65-116F-F6D3-2180224557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D2F12D-B57E-FBDC-F6DF-881D4F4F03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E4026E-4103-1A45-2E5D-C14BF64693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1F4CD6A-BECD-8E9F-1DB1-27A829C183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35F10-9AD9-9C43-8528-A461A66E7819}" type="datetimeFigureOut">
              <a:rPr lang="en-US" smtClean="0"/>
              <a:t>3/26/2025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4352731-169A-CCA2-527F-302F0FF02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835027-7759-6EB1-2402-F7363D90FB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793FD-9AD8-494D-9EF5-F5DB7B8BC0F7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5187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D356C-6313-87DE-5689-75E5DEF8C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831324-BB31-701D-64BD-85AF953B0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35F10-9AD9-9C43-8528-A461A66E7819}" type="datetimeFigureOut">
              <a:rPr lang="en-US" smtClean="0"/>
              <a:t>3/26/2025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9C582D-2193-3EDC-B29C-933B1C74F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93CE92-B42C-7996-A27E-3419630D4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793FD-9AD8-494D-9EF5-F5DB7B8BC0F7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407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6B4446-64C8-04B4-966B-3DC9D9F62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35F10-9AD9-9C43-8528-A461A66E7819}" type="datetimeFigureOut">
              <a:rPr lang="en-US" smtClean="0"/>
              <a:t>3/26/2025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EEDF6B-424A-BBAD-A91A-F5BBED6DB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B8DE4B-EE51-08AC-A338-A88C60B03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793FD-9AD8-494D-9EF5-F5DB7B8BC0F7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099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2D4AC1-2F38-3AED-BF22-F641B73FD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1BF347-7B42-ACDA-0C22-85C36B2668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95D379-3FDE-DD0A-869F-3FC4166D61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2AE869-8B54-BD8E-F417-7EFD4CA4C9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35F10-9AD9-9C43-8528-A461A66E7819}" type="datetimeFigureOut">
              <a:rPr lang="en-US" smtClean="0"/>
              <a:t>3/26/2025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671229-62F3-AABF-CCA0-0A3C19FE70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F10F-3E6B-72F0-617B-CFF1493B5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793FD-9AD8-494D-9EF5-F5DB7B8BC0F7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2785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4BBF84-BBF3-64D0-7FC0-39851F510B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E1FBFB0-FBCD-3F15-EC3D-E1831ED0CF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5CE49B-2F70-D904-DD0D-B1A071473A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2E022B-BC7A-A0FF-65D8-2AE044196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35F10-9AD9-9C43-8528-A461A66E7819}" type="datetimeFigureOut">
              <a:rPr lang="en-US" smtClean="0"/>
              <a:t>3/26/2025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D6B233-15CC-4F01-87D2-31A10D998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F9E022-4ABD-9CFE-F4FD-FA129E9EE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793FD-9AD8-494D-9EF5-F5DB7B8BC0F7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9071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1802A1-FBCA-D415-ECB4-26B0F956E9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903BE1-8B79-AC72-F43B-8BA19EC29E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2DE4EE-88D7-D5BC-FB75-8FFB27DBFD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2235F10-9AD9-9C43-8528-A461A66E7819}" type="datetimeFigureOut">
              <a:rPr lang="en-US" smtClean="0"/>
              <a:t>3/26/2025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0E19F3-EBE6-D883-C587-1110D3278C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C8C41A-DD08-3884-A4E5-4F746DDAE6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EA793FD-9AD8-494D-9EF5-F5DB7B8BC0F7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4326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gif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linkedin.com/groups/13117017/" TargetMode="External"/><Relationship Id="rId5" Type="http://schemas.openxmlformats.org/officeDocument/2006/relationships/hyperlink" Target="https://discord.gg/WpUc2ZYHmE" TargetMode="External"/><Relationship Id="rId4" Type="http://schemas.openxmlformats.org/officeDocument/2006/relationships/hyperlink" Target="https://www.linkedin.com/in/yerm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9A11D47-F369-B453-58C8-8CAC3D5E60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54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A20256-1A6D-CAE1-B216-5DDF6EB851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14356" y="269875"/>
            <a:ext cx="7050352" cy="3284538"/>
          </a:xfrm>
        </p:spPr>
        <p:txBody>
          <a:bodyPr anchor="b">
            <a:normAutofit/>
          </a:bodyPr>
          <a:lstStyle/>
          <a:p>
            <a:pPr algn="l"/>
            <a:r>
              <a:rPr lang="en-US" sz="52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Data Modification </a:t>
            </a:r>
            <a:r>
              <a:rPr lang="en-US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&amp; </a:t>
            </a:r>
            <a:r>
              <a:rPr lang="en-US" sz="52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Security Fundamentals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FCCE72-6A35-D7F1-DF71-3D384B6416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50663" y="3716338"/>
            <a:ext cx="6099807" cy="1150937"/>
          </a:xfrm>
        </p:spPr>
        <p:txBody>
          <a:bodyPr anchor="t">
            <a:normAutofit/>
          </a:bodyPr>
          <a:lstStyle/>
          <a:p>
            <a:pPr algn="l"/>
            <a:r>
              <a:rPr lang="en-US" i="1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49000">
                      <a:schemeClr val="accent5">
                        <a:lumMod val="60000"/>
                        <a:lumOff val="40000"/>
                      </a:schemeClr>
                    </a:gs>
                    <a:gs pos="78000">
                      <a:schemeClr val="tx2">
                        <a:lumMod val="50000"/>
                        <a:lumOff val="50000"/>
                      </a:schemeClr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&lt;Practice with DML and security fundamentals&gt;</a:t>
            </a:r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18D32C3D-8F76-4E99-BE56-0836CC38C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84938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70766076-46F5-42D5-A773-2B3BEF2B8B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25575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FC6B51-5BEB-5201-327C-7FDC5A2B75D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089"/>
          <a:stretch/>
        </p:blipFill>
        <p:spPr>
          <a:xfrm>
            <a:off x="-1507" y="10"/>
            <a:ext cx="5205951" cy="6857990"/>
          </a:xfrm>
          <a:custGeom>
            <a:avLst/>
            <a:gdLst/>
            <a:ahLst/>
            <a:cxnLst/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61" name="Freeform: Shape 60">
            <a:extLst>
              <a:ext uri="{FF2B5EF4-FFF2-40B4-BE49-F238E27FC236}">
                <a16:creationId xmlns:a16="http://schemas.microsoft.com/office/drawing/2014/main" id="{CB7B90D9-1EC2-4A12-B24A-342C1BCA2F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59072" y="0"/>
            <a:ext cx="2845372" cy="6858000"/>
          </a:xfrm>
          <a:custGeom>
            <a:avLst/>
            <a:gdLst>
              <a:gd name="connsiteX0" fmla="*/ 939908 w 2845372"/>
              <a:gd name="connsiteY0" fmla="*/ 0 h 6858000"/>
              <a:gd name="connsiteX1" fmla="*/ 1222349 w 2845372"/>
              <a:gd name="connsiteY1" fmla="*/ 0 h 6858000"/>
              <a:gd name="connsiteX2" fmla="*/ 1244473 w 2845372"/>
              <a:gd name="connsiteY2" fmla="*/ 14997 h 6858000"/>
              <a:gd name="connsiteX3" fmla="*/ 2845372 w 2845372"/>
              <a:gd name="connsiteY3" fmla="*/ 3621656 h 6858000"/>
              <a:gd name="connsiteX4" fmla="*/ 971022 w 2845372"/>
              <a:gd name="connsiteY4" fmla="*/ 6374814 h 6858000"/>
              <a:gd name="connsiteX5" fmla="*/ 454374 w 2845372"/>
              <a:gd name="connsiteY5" fmla="*/ 6780599 h 6858000"/>
              <a:gd name="connsiteX6" fmla="*/ 342618 w 2845372"/>
              <a:gd name="connsiteY6" fmla="*/ 6858000 h 6858000"/>
              <a:gd name="connsiteX7" fmla="*/ 129116 w 2845372"/>
              <a:gd name="connsiteY7" fmla="*/ 6858000 h 6858000"/>
              <a:gd name="connsiteX8" fmla="*/ 0 w 2845372"/>
              <a:gd name="connsiteY8" fmla="*/ 6858000 h 6858000"/>
              <a:gd name="connsiteX9" fmla="*/ 119401 w 2845372"/>
              <a:gd name="connsiteY9" fmla="*/ 6780599 h 6858000"/>
              <a:gd name="connsiteX10" fmla="*/ 671389 w 2845372"/>
              <a:gd name="connsiteY10" fmla="*/ 6374814 h 6858000"/>
              <a:gd name="connsiteX11" fmla="*/ 2673952 w 2845372"/>
              <a:gd name="connsiteY11" fmla="*/ 3621656 h 6858000"/>
              <a:gd name="connsiteX12" fmla="*/ 963545 w 2845372"/>
              <a:gd name="connsiteY12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45372" h="6858000">
                <a:moveTo>
                  <a:pt x="939908" y="0"/>
                </a:moveTo>
                <a:lnTo>
                  <a:pt x="1222349" y="0"/>
                </a:lnTo>
                <a:lnTo>
                  <a:pt x="1244473" y="14997"/>
                </a:lnTo>
                <a:cubicBezTo>
                  <a:pt x="2271636" y="754641"/>
                  <a:pt x="2845372" y="2093192"/>
                  <a:pt x="2845372" y="3621656"/>
                </a:cubicBezTo>
                <a:cubicBezTo>
                  <a:pt x="2845372" y="4969131"/>
                  <a:pt x="1916647" y="5602839"/>
                  <a:pt x="971022" y="6374814"/>
                </a:cubicBezTo>
                <a:cubicBezTo>
                  <a:pt x="798819" y="6515397"/>
                  <a:pt x="628192" y="6653108"/>
                  <a:pt x="454374" y="6780599"/>
                </a:cubicBezTo>
                <a:lnTo>
                  <a:pt x="342618" y="6858000"/>
                </a:lnTo>
                <a:lnTo>
                  <a:pt x="129116" y="6858000"/>
                </a:lnTo>
                <a:lnTo>
                  <a:pt x="0" y="6858000"/>
                </a:lnTo>
                <a:lnTo>
                  <a:pt x="119401" y="6780599"/>
                </a:lnTo>
                <a:cubicBezTo>
                  <a:pt x="305108" y="6653108"/>
                  <a:pt x="487407" y="6515397"/>
                  <a:pt x="671389" y="6374814"/>
                </a:cubicBezTo>
                <a:cubicBezTo>
                  <a:pt x="1681699" y="5602839"/>
                  <a:pt x="2673952" y="4969131"/>
                  <a:pt x="2673952" y="3621656"/>
                </a:cubicBezTo>
                <a:cubicBezTo>
                  <a:pt x="2673952" y="2093192"/>
                  <a:pt x="2060970" y="754641"/>
                  <a:pt x="963545" y="14997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5" name="Picture 4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97F2BF42-5836-E52D-CA81-10F06F9393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867093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49B728A-3B91-7DE8-9813-9E856CCAA3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76CB9A60-406F-EB29-C5EF-7B000BA978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B83FE1FE-3CA3-8980-0898-06E03704B78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-3047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EAA441F3-AC13-E325-DC61-AA76245544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D415CB-9BF6-E1DC-5348-F1B8C2371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664267" cy="912441"/>
          </a:xfrm>
        </p:spPr>
        <p:txBody>
          <a:bodyPr>
            <a:normAutofit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Data modification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7CB96A69-6905-D027-14D4-161CFB8F0E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6" name="Freeform 29">
            <a:extLst>
              <a:ext uri="{FF2B5EF4-FFF2-40B4-BE49-F238E27FC236}">
                <a16:creationId xmlns:a16="http://schemas.microsoft.com/office/drawing/2014/main" id="{6C045D13-91D3-EDA8-D71B-E4F32FE84731}"/>
              </a:ext>
            </a:extLst>
          </p:cNvPr>
          <p:cNvSpPr>
            <a:spLocks noChangeAspect="1"/>
          </p:cNvSpPr>
          <p:nvPr/>
        </p:nvSpPr>
        <p:spPr bwMode="auto">
          <a:xfrm>
            <a:off x="247130" y="1273474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INSERT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1CA3F00-2FC1-D4E1-2071-0F4C515A3F3A}"/>
              </a:ext>
            </a:extLst>
          </p:cNvPr>
          <p:cNvSpPr/>
          <p:nvPr/>
        </p:nvSpPr>
        <p:spPr>
          <a:xfrm>
            <a:off x="2525405" y="912441"/>
            <a:ext cx="1327170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b="1" dirty="0">
                <a:solidFill>
                  <a:schemeClr val="bg1"/>
                </a:solidFill>
              </a:rPr>
              <a:t>Samples: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15BE7C-DC90-AA59-7048-C723B3CC69BF}"/>
              </a:ext>
            </a:extLst>
          </p:cNvPr>
          <p:cNvSpPr txBox="1"/>
          <p:nvPr/>
        </p:nvSpPr>
        <p:spPr>
          <a:xfrm>
            <a:off x="4175186" y="1273474"/>
            <a:ext cx="6567096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INSERT INTO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customers</a:t>
            </a:r>
          </a:p>
          <a:p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VALUES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(1, ‘Yevhen’, ‘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Yermolenko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’, ‘mail@gmail.com’, ‘0501234567’,  ‘Vinnytsia,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Soborna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, 1’);</a:t>
            </a:r>
            <a:endParaRPr lang="uk-UA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9EDC9C-267C-C533-8A0C-B2EF6FAD1DEA}"/>
              </a:ext>
            </a:extLst>
          </p:cNvPr>
          <p:cNvSpPr txBox="1"/>
          <p:nvPr/>
        </p:nvSpPr>
        <p:spPr>
          <a:xfrm>
            <a:off x="4175186" y="2557837"/>
            <a:ext cx="6567096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INSERT INTO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customers (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first_name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,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last_name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)</a:t>
            </a:r>
          </a:p>
          <a:p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VALUES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( ‘Yevhen’, ‘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Yermolenko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’);</a:t>
            </a:r>
            <a:endParaRPr lang="uk-UA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CA284A-4C4E-FE29-C2BA-556EF07F8A1E}"/>
              </a:ext>
            </a:extLst>
          </p:cNvPr>
          <p:cNvSpPr txBox="1"/>
          <p:nvPr/>
        </p:nvSpPr>
        <p:spPr>
          <a:xfrm>
            <a:off x="4175186" y="3562055"/>
            <a:ext cx="6567096" cy="14773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INSERT INTO</a:t>
            </a:r>
            <a:r>
              <a:rPr lang="en-US" dirty="0"/>
              <a:t> customers (</a:t>
            </a:r>
            <a:r>
              <a:rPr lang="en-US" dirty="0" err="1"/>
              <a:t>first_name</a:t>
            </a:r>
            <a:r>
              <a:rPr lang="en-US" dirty="0"/>
              <a:t>, </a:t>
            </a:r>
            <a:r>
              <a:rPr lang="en-US" dirty="0" err="1"/>
              <a:t>last_name</a:t>
            </a:r>
            <a:r>
              <a:rPr lang="en-US" dirty="0"/>
              <a:t>)</a:t>
            </a:r>
          </a:p>
          <a:p>
            <a:r>
              <a:rPr lang="en-US" b="1" dirty="0"/>
              <a:t>VALUES</a:t>
            </a:r>
            <a:r>
              <a:rPr lang="en-US" dirty="0"/>
              <a:t> </a:t>
            </a:r>
          </a:p>
          <a:p>
            <a:r>
              <a:rPr lang="en-US" dirty="0"/>
              <a:t>	( ‘Yevhen’, ‘</a:t>
            </a:r>
            <a:r>
              <a:rPr lang="en-US" dirty="0" err="1"/>
              <a:t>Yermolenko</a:t>
            </a:r>
            <a:r>
              <a:rPr lang="en-US" dirty="0"/>
              <a:t>’),</a:t>
            </a:r>
          </a:p>
          <a:p>
            <a:r>
              <a:rPr lang="en-US" dirty="0"/>
              <a:t>	(‘Taras’, ‘Shevchenko’),</a:t>
            </a:r>
          </a:p>
          <a:p>
            <a:r>
              <a:rPr lang="en-US" dirty="0"/>
              <a:t>	(‘Pes’, ‘Patron’);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5701813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BA62D1D-230D-C2AD-1681-6B5ADEEE2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4DA0C20-27FF-1F9D-7225-19E46A0F3E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DDC2FE87-B7DF-7531-7FD1-4B78D80C701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-3047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F094B7D2-16AE-DD71-3BA4-DCD01FA3C0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462BF9-4DC1-7CAC-53DC-314D66A58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664267" cy="912441"/>
          </a:xfrm>
        </p:spPr>
        <p:txBody>
          <a:bodyPr>
            <a:normAutofit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Data modification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E5464AEC-942C-C1BF-E2A9-CA33370852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6" name="Freeform 29">
            <a:extLst>
              <a:ext uri="{FF2B5EF4-FFF2-40B4-BE49-F238E27FC236}">
                <a16:creationId xmlns:a16="http://schemas.microsoft.com/office/drawing/2014/main" id="{3857CFED-F244-FD3F-98F7-4511D9F169FD}"/>
              </a:ext>
            </a:extLst>
          </p:cNvPr>
          <p:cNvSpPr>
            <a:spLocks noChangeAspect="1"/>
          </p:cNvSpPr>
          <p:nvPr/>
        </p:nvSpPr>
        <p:spPr bwMode="auto">
          <a:xfrm>
            <a:off x="247130" y="1273474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INSERT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638BEF2-0357-3E9C-C534-61A6FEE8F1B6}"/>
              </a:ext>
            </a:extLst>
          </p:cNvPr>
          <p:cNvSpPr/>
          <p:nvPr/>
        </p:nvSpPr>
        <p:spPr>
          <a:xfrm>
            <a:off x="2525405" y="912441"/>
            <a:ext cx="1327170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b="1" dirty="0">
                <a:solidFill>
                  <a:schemeClr val="bg1"/>
                </a:solidFill>
              </a:rPr>
              <a:t>Samples: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1568EF-4594-E732-2E18-C847177D4F7A}"/>
              </a:ext>
            </a:extLst>
          </p:cNvPr>
          <p:cNvSpPr txBox="1"/>
          <p:nvPr/>
        </p:nvSpPr>
        <p:spPr>
          <a:xfrm>
            <a:off x="4175186" y="1273474"/>
            <a:ext cx="6567096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INSERT INTO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customers</a:t>
            </a:r>
          </a:p>
          <a:p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VALUES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(1, ‘Yevhen’, ‘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Yermolenko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’, ‘mail@gmail.com’, ‘0501234567’,  ‘Vinnytsia,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Soborna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, 1’);</a:t>
            </a:r>
            <a:endParaRPr lang="uk-UA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DE0F17-2C3B-069A-7213-9DB1490964C7}"/>
              </a:ext>
            </a:extLst>
          </p:cNvPr>
          <p:cNvSpPr txBox="1"/>
          <p:nvPr/>
        </p:nvSpPr>
        <p:spPr>
          <a:xfrm>
            <a:off x="4175186" y="2557837"/>
            <a:ext cx="6567096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INSERT INTO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customers (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first_name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,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last_name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)</a:t>
            </a:r>
          </a:p>
          <a:p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VALUES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( ‘Yevhen’, ‘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Yermolenko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’);</a:t>
            </a:r>
            <a:endParaRPr lang="uk-UA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270F3BD-78CC-1F2F-4118-A328969C7FB2}"/>
              </a:ext>
            </a:extLst>
          </p:cNvPr>
          <p:cNvSpPr txBox="1"/>
          <p:nvPr/>
        </p:nvSpPr>
        <p:spPr>
          <a:xfrm>
            <a:off x="4175186" y="3562055"/>
            <a:ext cx="6567096" cy="14773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INSERT INTO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customers (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first_name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,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last_name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)</a:t>
            </a:r>
          </a:p>
          <a:p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VALUES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	( ‘Yevhen’, ‘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Yermolenko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’),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	(‘Taras’, ‘Shevchenko’),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	(‘Pes’, ‘Patron’);</a:t>
            </a:r>
            <a:endParaRPr lang="uk-UA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779EC71-5ED5-AD25-7F21-70E8E59FDFFD}"/>
              </a:ext>
            </a:extLst>
          </p:cNvPr>
          <p:cNvSpPr txBox="1"/>
          <p:nvPr/>
        </p:nvSpPr>
        <p:spPr>
          <a:xfrm>
            <a:off x="4175186" y="5390537"/>
            <a:ext cx="6567096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INSERT INTO</a:t>
            </a:r>
            <a:r>
              <a:rPr lang="en-US" dirty="0"/>
              <a:t> customers (</a:t>
            </a:r>
            <a:r>
              <a:rPr lang="en-US" dirty="0" err="1"/>
              <a:t>first_name</a:t>
            </a:r>
            <a:r>
              <a:rPr lang="en-US" dirty="0"/>
              <a:t>, </a:t>
            </a:r>
            <a:r>
              <a:rPr lang="en-US" dirty="0" err="1"/>
              <a:t>last_name</a:t>
            </a:r>
            <a:r>
              <a:rPr lang="en-US" dirty="0"/>
              <a:t>)</a:t>
            </a:r>
          </a:p>
          <a:p>
            <a:r>
              <a:rPr lang="en-US" b="1" dirty="0"/>
              <a:t>SELECT </a:t>
            </a:r>
            <a:r>
              <a:rPr lang="en-US" dirty="0" err="1"/>
              <a:t>e.first_name</a:t>
            </a:r>
            <a:r>
              <a:rPr lang="en-US" dirty="0"/>
              <a:t>, </a:t>
            </a:r>
            <a:r>
              <a:rPr lang="en-US" dirty="0" err="1"/>
              <a:t>e.last_name</a:t>
            </a:r>
            <a:r>
              <a:rPr lang="en-US" b="1" dirty="0"/>
              <a:t> FROM </a:t>
            </a:r>
            <a:r>
              <a:rPr lang="en-US" dirty="0"/>
              <a:t>employees e</a:t>
            </a:r>
            <a:br>
              <a:rPr lang="en-US" dirty="0"/>
            </a:br>
            <a:r>
              <a:rPr lang="en-US" b="1" dirty="0"/>
              <a:t>WHERE </a:t>
            </a:r>
            <a:r>
              <a:rPr lang="en-US" dirty="0" err="1"/>
              <a:t>e.last_name</a:t>
            </a:r>
            <a:r>
              <a:rPr lang="en-US" dirty="0"/>
              <a:t> = ‘</a:t>
            </a:r>
            <a:r>
              <a:rPr lang="en-US" dirty="0" err="1"/>
              <a:t>Yermolenko</a:t>
            </a:r>
            <a:r>
              <a:rPr lang="en-US" dirty="0"/>
              <a:t>’;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8163772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ECE1623-EAFC-4AB4-A2A2-1C92BDA394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78D74C19-C3E6-66B3-1214-81641A1E25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C800D824-6568-D42B-D692-85904FE4244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-3047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C0C4E7F-DAC8-5DF5-6C48-6F6A9DDC9E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C50CD4-611E-6FDE-EF13-DCFBDB4060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664267" cy="912441"/>
          </a:xfrm>
        </p:spPr>
        <p:txBody>
          <a:bodyPr>
            <a:normAutofit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Data modification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859347B9-64D9-057C-52F6-1EDE1B0C8D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6" name="Freeform 29">
            <a:extLst>
              <a:ext uri="{FF2B5EF4-FFF2-40B4-BE49-F238E27FC236}">
                <a16:creationId xmlns:a16="http://schemas.microsoft.com/office/drawing/2014/main" id="{DCF84D77-2AE9-4956-9CD1-2A719A8F295F}"/>
              </a:ext>
            </a:extLst>
          </p:cNvPr>
          <p:cNvSpPr>
            <a:spLocks noChangeAspect="1"/>
          </p:cNvSpPr>
          <p:nvPr/>
        </p:nvSpPr>
        <p:spPr bwMode="auto">
          <a:xfrm>
            <a:off x="247130" y="1273474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INSERT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9ED9638C-C8BB-BC1D-55EA-FF0B53589FAF}"/>
              </a:ext>
            </a:extLst>
          </p:cNvPr>
          <p:cNvSpPr/>
          <p:nvPr/>
        </p:nvSpPr>
        <p:spPr>
          <a:xfrm>
            <a:off x="2525405" y="912441"/>
            <a:ext cx="1327170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b="1" dirty="0">
                <a:solidFill>
                  <a:schemeClr val="bg1"/>
                </a:solidFill>
              </a:rPr>
              <a:t>Samples: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9353B6-369A-394F-4F16-359E7437AA19}"/>
              </a:ext>
            </a:extLst>
          </p:cNvPr>
          <p:cNvSpPr txBox="1"/>
          <p:nvPr/>
        </p:nvSpPr>
        <p:spPr>
          <a:xfrm>
            <a:off x="4757380" y="857147"/>
            <a:ext cx="697386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CREATE TABLE</a:t>
            </a:r>
            <a:r>
              <a:rPr lang="en-US" dirty="0"/>
              <a:t> customers (</a:t>
            </a:r>
          </a:p>
          <a:p>
            <a:r>
              <a:rPr lang="en-US" dirty="0"/>
              <a:t>    id         	          </a:t>
            </a:r>
            <a:r>
              <a:rPr lang="en-US" b="1" dirty="0"/>
              <a:t>SERIAL PRIMARY KEY</a:t>
            </a:r>
            <a:r>
              <a:rPr lang="en-US" dirty="0"/>
              <a:t>,</a:t>
            </a:r>
          </a:p>
          <a:p>
            <a:r>
              <a:rPr lang="en-US" dirty="0"/>
              <a:t>    </a:t>
            </a:r>
            <a:r>
              <a:rPr lang="en-US" dirty="0" err="1"/>
              <a:t>first_name</a:t>
            </a:r>
            <a:r>
              <a:rPr lang="en-US" dirty="0"/>
              <a:t>   VARCHAR(50)         </a:t>
            </a:r>
            <a:r>
              <a:rPr lang="en-US" b="1" dirty="0"/>
              <a:t>NOT NULL</a:t>
            </a:r>
            <a:r>
              <a:rPr lang="en-US" dirty="0"/>
              <a:t>,</a:t>
            </a:r>
          </a:p>
          <a:p>
            <a:r>
              <a:rPr lang="en-US" dirty="0"/>
              <a:t>    </a:t>
            </a:r>
            <a:r>
              <a:rPr lang="en-US" dirty="0" err="1"/>
              <a:t>last_name</a:t>
            </a:r>
            <a:r>
              <a:rPr lang="en-US" dirty="0"/>
              <a:t>    VARCHAR(50)         </a:t>
            </a:r>
            <a:r>
              <a:rPr lang="en-US" b="1" dirty="0"/>
              <a:t>NOT NULL</a:t>
            </a:r>
            <a:r>
              <a:rPr lang="en-US" dirty="0"/>
              <a:t>,</a:t>
            </a:r>
          </a:p>
          <a:p>
            <a:r>
              <a:rPr lang="en-US" dirty="0"/>
              <a:t>    email               VARCHAR(100) </a:t>
            </a:r>
            <a:r>
              <a:rPr lang="en-US" b="1" dirty="0"/>
              <a:t>UNIQUE</a:t>
            </a:r>
            <a:r>
              <a:rPr lang="en-US" dirty="0"/>
              <a:t> </a:t>
            </a:r>
            <a:r>
              <a:rPr lang="en-US" b="1" dirty="0"/>
              <a:t>NOT NULL</a:t>
            </a:r>
            <a:r>
              <a:rPr lang="en-US" dirty="0"/>
              <a:t>,</a:t>
            </a:r>
          </a:p>
          <a:p>
            <a:r>
              <a:rPr lang="en-US" dirty="0"/>
              <a:t>    phone              VARCHAR(20)  </a:t>
            </a:r>
            <a:r>
              <a:rPr lang="en-US" b="1" dirty="0"/>
              <a:t>UNIQUE</a:t>
            </a:r>
            <a:r>
              <a:rPr lang="en-US" dirty="0"/>
              <a:t>  </a:t>
            </a:r>
            <a:r>
              <a:rPr lang="en-US" b="1" dirty="0"/>
              <a:t>NOT NULL</a:t>
            </a:r>
            <a:r>
              <a:rPr lang="en-US" dirty="0"/>
              <a:t>,</a:t>
            </a:r>
          </a:p>
          <a:p>
            <a:r>
              <a:rPr lang="en-US" dirty="0"/>
              <a:t>    address            TEXT                </a:t>
            </a:r>
            <a:r>
              <a:rPr lang="en-US" b="1" dirty="0"/>
              <a:t>NOT NULL</a:t>
            </a:r>
            <a:r>
              <a:rPr lang="en-US" dirty="0"/>
              <a:t>,</a:t>
            </a:r>
          </a:p>
          <a:p>
            <a:r>
              <a:rPr lang="en-US" dirty="0"/>
              <a:t>    </a:t>
            </a:r>
            <a:r>
              <a:rPr lang="en-US" dirty="0" err="1"/>
              <a:t>created_at</a:t>
            </a:r>
            <a:r>
              <a:rPr lang="en-US" dirty="0"/>
              <a:t>       TIMESTAMP </a:t>
            </a:r>
            <a:r>
              <a:rPr lang="en-US" b="1" dirty="0"/>
              <a:t>DEFAULT CURRENT_TIMESTAMP</a:t>
            </a:r>
          </a:p>
          <a:p>
            <a:r>
              <a:rPr lang="en-US" dirty="0"/>
              <a:t>);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2075728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2979AE4-7CD1-250C-761A-F506BFF95E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1FDDEB5-1631-2C90-FD9E-49A7945881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FCADBD27-496D-B8DD-3CE7-E03DF5B8A79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-3047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500F1157-2D38-7EBA-E3F1-C668834D1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7059F9-3E86-CF09-C057-0437FABBE4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664267" cy="912441"/>
          </a:xfrm>
        </p:spPr>
        <p:txBody>
          <a:bodyPr>
            <a:normAutofit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Data modification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73B82D9C-5F4F-3C52-8701-B85839EB40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6" name="Freeform 29">
            <a:extLst>
              <a:ext uri="{FF2B5EF4-FFF2-40B4-BE49-F238E27FC236}">
                <a16:creationId xmlns:a16="http://schemas.microsoft.com/office/drawing/2014/main" id="{CD2801CF-0764-DF25-0715-2FEF45B7CD65}"/>
              </a:ext>
            </a:extLst>
          </p:cNvPr>
          <p:cNvSpPr>
            <a:spLocks noChangeAspect="1"/>
          </p:cNvSpPr>
          <p:nvPr/>
        </p:nvSpPr>
        <p:spPr bwMode="auto">
          <a:xfrm>
            <a:off x="247130" y="1273474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INSERT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0414BA5C-64C1-D027-BD34-D6D2A802AFFE}"/>
              </a:ext>
            </a:extLst>
          </p:cNvPr>
          <p:cNvSpPr/>
          <p:nvPr/>
        </p:nvSpPr>
        <p:spPr>
          <a:xfrm>
            <a:off x="2525405" y="912441"/>
            <a:ext cx="1327170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b="1" dirty="0">
                <a:solidFill>
                  <a:schemeClr val="bg1"/>
                </a:solidFill>
              </a:rPr>
              <a:t>Samples: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9BF8A4-3D8C-6405-46D6-ACC1E4C71B52}"/>
              </a:ext>
            </a:extLst>
          </p:cNvPr>
          <p:cNvSpPr txBox="1"/>
          <p:nvPr/>
        </p:nvSpPr>
        <p:spPr>
          <a:xfrm>
            <a:off x="4757380" y="857147"/>
            <a:ext cx="697386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CREATE TABLE customers (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id         	          SERIAL PRIMARY KEY,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first_name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VARCHAR(50)         NOT NULL,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last_name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VARCHAR(50)         NOT NULL,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email               VARCHAR(100) UNIQUE NOT NULL,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phone              VARCHAR(20)  UNIQUE  NOT NULL,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address            TEXT                NOT NULL,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created_at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   TIMESTAMP DEFAULT CURRENT_TIMESTAMP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);</a:t>
            </a:r>
            <a:endParaRPr lang="uk-UA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DAA728A-CAB6-05F6-ABF1-294236ECE900}"/>
              </a:ext>
            </a:extLst>
          </p:cNvPr>
          <p:cNvSpPr txBox="1"/>
          <p:nvPr/>
        </p:nvSpPr>
        <p:spPr>
          <a:xfrm>
            <a:off x="247130" y="4023649"/>
            <a:ext cx="89887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INSERT INTO customers (</a:t>
            </a:r>
            <a:r>
              <a:rPr lang="en-US" dirty="0" err="1"/>
              <a:t>first_name</a:t>
            </a:r>
            <a:r>
              <a:rPr lang="en-US" dirty="0"/>
              <a:t>, </a:t>
            </a:r>
            <a:r>
              <a:rPr lang="en-US" dirty="0" err="1"/>
              <a:t>last_name</a:t>
            </a:r>
            <a:r>
              <a:rPr lang="en-US" dirty="0"/>
              <a:t>)</a:t>
            </a:r>
          </a:p>
          <a:p>
            <a:r>
              <a:rPr lang="en-US" dirty="0"/>
              <a:t>VALUES ('Yevhen', '</a:t>
            </a:r>
            <a:r>
              <a:rPr lang="en-US" dirty="0" err="1"/>
              <a:t>Yermolenko</a:t>
            </a:r>
            <a:r>
              <a:rPr lang="en-US" dirty="0"/>
              <a:t>');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5196101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2DD34CF-6B60-C59A-F1BF-0F903E4767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4F8FD5B8-6C76-BAC8-FABF-CCA3183463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B922D54B-50E3-5025-CFDA-D9EA440CB7D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-3047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A9BC49FD-38D7-8E9C-7415-905559D0DC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BEB273-7ABB-6302-9319-A4AD56227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664267" cy="912441"/>
          </a:xfrm>
        </p:spPr>
        <p:txBody>
          <a:bodyPr>
            <a:normAutofit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Data modification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1A94B2F9-BB53-5DF4-CC8B-EBD667D79A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6" name="Freeform 29">
            <a:extLst>
              <a:ext uri="{FF2B5EF4-FFF2-40B4-BE49-F238E27FC236}">
                <a16:creationId xmlns:a16="http://schemas.microsoft.com/office/drawing/2014/main" id="{73CE0E8B-2360-E8C2-A41A-AF5EA56AA0E4}"/>
              </a:ext>
            </a:extLst>
          </p:cNvPr>
          <p:cNvSpPr>
            <a:spLocks noChangeAspect="1"/>
          </p:cNvSpPr>
          <p:nvPr/>
        </p:nvSpPr>
        <p:spPr bwMode="auto">
          <a:xfrm>
            <a:off x="247130" y="1273474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INSERT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9E1E1A4-5A2E-CC79-C7E2-0391EAF1C6C7}"/>
              </a:ext>
            </a:extLst>
          </p:cNvPr>
          <p:cNvSpPr/>
          <p:nvPr/>
        </p:nvSpPr>
        <p:spPr>
          <a:xfrm>
            <a:off x="2525405" y="912441"/>
            <a:ext cx="1327170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b="1" dirty="0">
                <a:solidFill>
                  <a:schemeClr val="bg1"/>
                </a:solidFill>
              </a:rPr>
              <a:t>Samples: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85E9BEF-E44F-3090-78C1-9D06D3765216}"/>
              </a:ext>
            </a:extLst>
          </p:cNvPr>
          <p:cNvSpPr txBox="1"/>
          <p:nvPr/>
        </p:nvSpPr>
        <p:spPr>
          <a:xfrm>
            <a:off x="4757380" y="857147"/>
            <a:ext cx="697386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CREATE TABLE customers (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id         	          SERIAL PRIMARY KEY,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first_name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VARCHAR(50)         NOT NULL,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last_name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VARCHAR(50)         NOT NULL,</a:t>
            </a:r>
          </a:p>
          <a:p>
            <a:r>
              <a:rPr lang="en-US" dirty="0"/>
              <a:t>    email               VARCHAR(100) UNIQUE </a:t>
            </a:r>
            <a:r>
              <a:rPr lang="en-US" b="1" dirty="0"/>
              <a:t>NOT NULL</a:t>
            </a:r>
            <a:r>
              <a:rPr lang="en-US" dirty="0"/>
              <a:t>,</a:t>
            </a:r>
          </a:p>
          <a:p>
            <a:r>
              <a:rPr lang="en-US" dirty="0"/>
              <a:t>    phone              VARCHAR(20)  UNIQUE  </a:t>
            </a:r>
            <a:r>
              <a:rPr lang="en-US" b="1" dirty="0"/>
              <a:t>NOT NULL</a:t>
            </a:r>
            <a:r>
              <a:rPr lang="en-US" dirty="0"/>
              <a:t>,</a:t>
            </a:r>
          </a:p>
          <a:p>
            <a:r>
              <a:rPr lang="en-US" dirty="0"/>
              <a:t>    address            TEXT                </a:t>
            </a:r>
            <a:r>
              <a:rPr lang="en-US" b="1" dirty="0"/>
              <a:t>NOT NULL</a:t>
            </a:r>
            <a:r>
              <a:rPr lang="en-US" dirty="0"/>
              <a:t>,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created_at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   TIMESTAMP DEFAULT CURRENT_TIMESTAMP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);</a:t>
            </a:r>
            <a:endParaRPr lang="uk-UA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597ECDF-44F7-E655-1712-8EEFCEADB748}"/>
              </a:ext>
            </a:extLst>
          </p:cNvPr>
          <p:cNvSpPr txBox="1"/>
          <p:nvPr/>
        </p:nvSpPr>
        <p:spPr>
          <a:xfrm>
            <a:off x="247130" y="4023649"/>
            <a:ext cx="89887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INSERT INTO customers (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first_name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,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last_name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)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VALUES ('Yevhen', '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Yermolenko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');</a:t>
            </a:r>
            <a:endParaRPr lang="uk-UA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E51C91E-28A3-F077-1341-94C472F60B8B}"/>
              </a:ext>
            </a:extLst>
          </p:cNvPr>
          <p:cNvSpPr txBox="1"/>
          <p:nvPr/>
        </p:nvSpPr>
        <p:spPr>
          <a:xfrm>
            <a:off x="2525405" y="5299228"/>
            <a:ext cx="95953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FF0000"/>
                </a:highlight>
              </a:rPr>
              <a:t>[23502] ERROR: null value in column "email" of relation "customers" violates not-null constraint</a:t>
            </a:r>
          </a:p>
          <a:p>
            <a:r>
              <a:rPr lang="en-US" dirty="0">
                <a:highlight>
                  <a:srgbClr val="FF0000"/>
                </a:highlight>
              </a:rPr>
              <a:t>Detail: Failing row contains (1, Yevhen, </a:t>
            </a:r>
            <a:r>
              <a:rPr lang="en-US" dirty="0" err="1">
                <a:highlight>
                  <a:srgbClr val="FF0000"/>
                </a:highlight>
              </a:rPr>
              <a:t>Yermolenko</a:t>
            </a:r>
            <a:r>
              <a:rPr lang="en-US" dirty="0">
                <a:highlight>
                  <a:srgbClr val="FF0000"/>
                </a:highlight>
              </a:rPr>
              <a:t>, null, null, null, 2025-03-23 16:13:05.15775)</a:t>
            </a:r>
            <a:endParaRPr lang="uk-UA" dirty="0">
              <a:highlight>
                <a:srgbClr val="FF0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2807733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1D2A195-28A7-62D8-1FD7-9A7ED93309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CBF2694-61D9-C80E-2F84-9245732FB9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F8944957-278F-3E86-4613-CE1D22ADE8A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-3047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A2C7EE53-84A9-8644-FAB6-B8658B353B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D615F6-5320-7CC7-179F-865FC21144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664267" cy="912441"/>
          </a:xfrm>
        </p:spPr>
        <p:txBody>
          <a:bodyPr>
            <a:normAutofit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Data modification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ABA13889-0272-9BB6-40A7-B791A323B2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6" name="Freeform 29">
            <a:extLst>
              <a:ext uri="{FF2B5EF4-FFF2-40B4-BE49-F238E27FC236}">
                <a16:creationId xmlns:a16="http://schemas.microsoft.com/office/drawing/2014/main" id="{6AFCF0C7-2A34-BE5B-DADF-F529005824B0}"/>
              </a:ext>
            </a:extLst>
          </p:cNvPr>
          <p:cNvSpPr>
            <a:spLocks noChangeAspect="1"/>
          </p:cNvSpPr>
          <p:nvPr/>
        </p:nvSpPr>
        <p:spPr bwMode="auto">
          <a:xfrm>
            <a:off x="247130" y="1273474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INSERT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967A6553-424E-9D6A-B180-6938071FDA8B}"/>
              </a:ext>
            </a:extLst>
          </p:cNvPr>
          <p:cNvSpPr/>
          <p:nvPr/>
        </p:nvSpPr>
        <p:spPr>
          <a:xfrm>
            <a:off x="2525405" y="912441"/>
            <a:ext cx="1327170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b="1" dirty="0">
                <a:solidFill>
                  <a:schemeClr val="bg1"/>
                </a:solidFill>
              </a:rPr>
              <a:t>Samples: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237CC5-F5C4-B813-3458-79258B2AD840}"/>
              </a:ext>
            </a:extLst>
          </p:cNvPr>
          <p:cNvSpPr txBox="1"/>
          <p:nvPr/>
        </p:nvSpPr>
        <p:spPr>
          <a:xfrm>
            <a:off x="4757380" y="857147"/>
            <a:ext cx="697386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CREATE TABLE customers (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id         	          SERIAL PRIMARY KEY,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first_name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VARCHAR(50)         NOT NULL,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last_name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VARCHAR(50)         NOT NULL,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email               VARCHAR(100) UNIQUE NOT NULL,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phone              VARCHAR(20)  UNIQUE  NOT NULL,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address            TEXT                NOT NULL,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created_at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   TIMESTAMP DEFAULT CURRENT_TIMESTAMP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);</a:t>
            </a:r>
            <a:endParaRPr lang="uk-UA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0B52116-2231-D7E0-3746-AF84AC8ECC4C}"/>
              </a:ext>
            </a:extLst>
          </p:cNvPr>
          <p:cNvSpPr txBox="1"/>
          <p:nvPr/>
        </p:nvSpPr>
        <p:spPr>
          <a:xfrm>
            <a:off x="247130" y="4023649"/>
            <a:ext cx="89887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INSERT INTO customers (</a:t>
            </a:r>
            <a:r>
              <a:rPr lang="en-US" dirty="0" err="1"/>
              <a:t>first_name</a:t>
            </a:r>
            <a:r>
              <a:rPr lang="en-US" dirty="0"/>
              <a:t>, </a:t>
            </a:r>
            <a:r>
              <a:rPr lang="en-US" dirty="0" err="1"/>
              <a:t>last_name</a:t>
            </a:r>
            <a:r>
              <a:rPr lang="en-US" dirty="0"/>
              <a:t>, email, phone, address)</a:t>
            </a:r>
          </a:p>
          <a:p>
            <a:r>
              <a:rPr lang="en-US" dirty="0"/>
              <a:t>VALUES ('Yevhen', '</a:t>
            </a:r>
            <a:r>
              <a:rPr lang="en-US" dirty="0" err="1"/>
              <a:t>Yermolenko</a:t>
            </a:r>
            <a:r>
              <a:rPr lang="en-US" dirty="0"/>
              <a:t>', 'email@e.com', '911', 'Vinnytsia');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5938277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AEB42D0-C912-F533-A47A-0BF1534F2B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04349C5-6A5C-7682-8414-04E437B069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E344EB75-4B0F-35AC-3C42-A4AE6478379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-3047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B090F04C-D2A0-3D39-D835-1B35B69C02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00D808-F2AD-B59F-C40B-5DF4437765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664267" cy="912441"/>
          </a:xfrm>
        </p:spPr>
        <p:txBody>
          <a:bodyPr>
            <a:normAutofit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Data modification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0DEB8CC4-0846-388D-A6C7-4F13E1A999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6" name="Freeform 29">
            <a:extLst>
              <a:ext uri="{FF2B5EF4-FFF2-40B4-BE49-F238E27FC236}">
                <a16:creationId xmlns:a16="http://schemas.microsoft.com/office/drawing/2014/main" id="{5D528E1D-943C-9121-9550-BC89B891F3B3}"/>
              </a:ext>
            </a:extLst>
          </p:cNvPr>
          <p:cNvSpPr>
            <a:spLocks noChangeAspect="1"/>
          </p:cNvSpPr>
          <p:nvPr/>
        </p:nvSpPr>
        <p:spPr bwMode="auto">
          <a:xfrm>
            <a:off x="247130" y="1273474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INSERT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FB3E4529-2AAE-6FCB-B40D-2D658041F0DD}"/>
              </a:ext>
            </a:extLst>
          </p:cNvPr>
          <p:cNvSpPr/>
          <p:nvPr/>
        </p:nvSpPr>
        <p:spPr>
          <a:xfrm>
            <a:off x="2525405" y="912441"/>
            <a:ext cx="1327170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b="1" dirty="0">
                <a:solidFill>
                  <a:schemeClr val="bg1"/>
                </a:solidFill>
              </a:rPr>
              <a:t>Samples: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2B7F95-4EDB-1C6A-F2BE-E8BC20E08B77}"/>
              </a:ext>
            </a:extLst>
          </p:cNvPr>
          <p:cNvSpPr txBox="1"/>
          <p:nvPr/>
        </p:nvSpPr>
        <p:spPr>
          <a:xfrm>
            <a:off x="4757380" y="857147"/>
            <a:ext cx="697386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CREATE TABLE customers (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id         	          SERIAL PRIMARY KEY,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first_name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VARCHAR(50)         NOT NULL,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last_name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VARCHAR(50)         NOT NULL,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email               VARCHAR(100) UNIQUE NOT NULL,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phone              VARCHAR(20)  UNIQUE  NOT NULL,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address            TEXT                NOT NULL,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created_at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   TIMESTAMP DEFAULT CURRENT_TIMESTAMP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);</a:t>
            </a:r>
            <a:endParaRPr lang="uk-UA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DCD8A8-722F-2E6C-1642-F281EBAC56D9}"/>
              </a:ext>
            </a:extLst>
          </p:cNvPr>
          <p:cNvSpPr txBox="1"/>
          <p:nvPr/>
        </p:nvSpPr>
        <p:spPr>
          <a:xfrm>
            <a:off x="247130" y="4023649"/>
            <a:ext cx="89887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INSERT INTO customers (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first_name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,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last_name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, email, phone, address)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VALUES ('Yevhen', '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Yermolenko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', 'email@e.com', '911', 'Vinnytsia');</a:t>
            </a:r>
            <a:endParaRPr lang="uk-UA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E9D8691-E5F7-3873-71EA-A8C01F50ACB2}"/>
              </a:ext>
            </a:extLst>
          </p:cNvPr>
          <p:cNvSpPr txBox="1"/>
          <p:nvPr/>
        </p:nvSpPr>
        <p:spPr>
          <a:xfrm>
            <a:off x="247130" y="4862733"/>
            <a:ext cx="89887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INSERT INTO customers (id, </a:t>
            </a:r>
            <a:r>
              <a:rPr lang="en-US" dirty="0" err="1"/>
              <a:t>first_name</a:t>
            </a:r>
            <a:r>
              <a:rPr lang="en-US" dirty="0"/>
              <a:t>, </a:t>
            </a:r>
            <a:r>
              <a:rPr lang="en-US" dirty="0" err="1"/>
              <a:t>last_name</a:t>
            </a:r>
            <a:r>
              <a:rPr lang="en-US" dirty="0"/>
              <a:t>, email, phone, address)</a:t>
            </a:r>
          </a:p>
          <a:p>
            <a:r>
              <a:rPr lang="en-US" dirty="0"/>
              <a:t>VALUES (1, 'Taras', 'Shevchenko', 't@e.com', 'n/a', '</a:t>
            </a:r>
            <a:r>
              <a:rPr lang="en-US" dirty="0" err="1"/>
              <a:t>Moryntsi</a:t>
            </a:r>
            <a:r>
              <a:rPr lang="en-US" dirty="0"/>
              <a:t>');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4153527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A20715A-24A2-55BB-3AD3-17A4DF1C29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C00DD347-B628-2A0C-A5B2-03A389812E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FCAF6A0F-F807-1DD0-18A1-F2A631405BF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-3047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5E1BF604-D49C-D88D-13BF-EF013F8AD4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7ADB36-3572-C67A-7C02-D86ED3621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664267" cy="912441"/>
          </a:xfrm>
        </p:spPr>
        <p:txBody>
          <a:bodyPr>
            <a:normAutofit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Data modification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0CCECD54-E49B-FB88-261A-98FEDCB760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6" name="Freeform 29">
            <a:extLst>
              <a:ext uri="{FF2B5EF4-FFF2-40B4-BE49-F238E27FC236}">
                <a16:creationId xmlns:a16="http://schemas.microsoft.com/office/drawing/2014/main" id="{00D9AC68-E05D-5C7C-9246-C8217266287D}"/>
              </a:ext>
            </a:extLst>
          </p:cNvPr>
          <p:cNvSpPr>
            <a:spLocks noChangeAspect="1"/>
          </p:cNvSpPr>
          <p:nvPr/>
        </p:nvSpPr>
        <p:spPr bwMode="auto">
          <a:xfrm>
            <a:off x="247130" y="1273474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INSERT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990D5330-0FE3-0387-76AB-20762C01F65D}"/>
              </a:ext>
            </a:extLst>
          </p:cNvPr>
          <p:cNvSpPr/>
          <p:nvPr/>
        </p:nvSpPr>
        <p:spPr>
          <a:xfrm>
            <a:off x="2525405" y="912441"/>
            <a:ext cx="1327170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b="1" dirty="0">
                <a:solidFill>
                  <a:schemeClr val="bg1"/>
                </a:solidFill>
              </a:rPr>
              <a:t>Samples: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6CDCE51-60DA-CF95-1729-03F89ABF9045}"/>
              </a:ext>
            </a:extLst>
          </p:cNvPr>
          <p:cNvSpPr txBox="1"/>
          <p:nvPr/>
        </p:nvSpPr>
        <p:spPr>
          <a:xfrm>
            <a:off x="4757380" y="857147"/>
            <a:ext cx="697386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CREATE TABLE customers (</a:t>
            </a:r>
          </a:p>
          <a:p>
            <a:r>
              <a:rPr lang="en-US" dirty="0"/>
              <a:t>    id         	          </a:t>
            </a:r>
            <a:r>
              <a:rPr lang="en-US" b="1" dirty="0"/>
              <a:t>SERIAL</a:t>
            </a:r>
            <a:r>
              <a:rPr lang="en-US" dirty="0"/>
              <a:t> </a:t>
            </a:r>
            <a:r>
              <a:rPr lang="en-US" b="1" dirty="0"/>
              <a:t>PRIMARY KEY</a:t>
            </a:r>
            <a:r>
              <a:rPr lang="en-US" dirty="0"/>
              <a:t>,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first_name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VARCHAR(50)         NOT NULL,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last_name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VARCHAR(50)         NOT NULL,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email               VARCHAR(100) UNIQUE NOT NULL,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phone              VARCHAR(20)  UNIQUE  NOT NULL,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address            TEXT                NOT NULL,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created_at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   TIMESTAMP DEFAULT CURRENT_TIMESTAMP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);</a:t>
            </a:r>
            <a:endParaRPr lang="uk-UA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AD3812-EE26-4A12-6C8B-BB6F0A94BC46}"/>
              </a:ext>
            </a:extLst>
          </p:cNvPr>
          <p:cNvSpPr txBox="1"/>
          <p:nvPr/>
        </p:nvSpPr>
        <p:spPr>
          <a:xfrm>
            <a:off x="247130" y="4023649"/>
            <a:ext cx="89887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INSERT INTO customers (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first_name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,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last_name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, email, phone, address)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VALUES ('Yevhen', '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Yermolenko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', 'email@e.com', '911', 'Vinnytsia');</a:t>
            </a:r>
            <a:endParaRPr lang="uk-UA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66DDF36-1FFB-82CE-9D78-13B7FBF46E3B}"/>
              </a:ext>
            </a:extLst>
          </p:cNvPr>
          <p:cNvSpPr txBox="1"/>
          <p:nvPr/>
        </p:nvSpPr>
        <p:spPr>
          <a:xfrm>
            <a:off x="247130" y="4862733"/>
            <a:ext cx="89887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INSERT INTO customers (id,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first_name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,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last_name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, email, phone, address)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VALUES (1, 'Taras', 'Shevchenko', 't@e.com', 'n/a', '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Moryntsi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');</a:t>
            </a:r>
            <a:endParaRPr lang="uk-UA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13D4046-8654-963E-9A6B-F295DA878B52}"/>
              </a:ext>
            </a:extLst>
          </p:cNvPr>
          <p:cNvSpPr txBox="1"/>
          <p:nvPr/>
        </p:nvSpPr>
        <p:spPr>
          <a:xfrm>
            <a:off x="3852575" y="5759340"/>
            <a:ext cx="81722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highlight>
                  <a:srgbClr val="FF0000"/>
                </a:highlight>
              </a:rPr>
              <a:t>[23505] ERROR: duplicate key value violates unique constraint "customers_pkey"</a:t>
            </a:r>
          </a:p>
          <a:p>
            <a:r>
              <a:rPr lang="en-US">
                <a:highlight>
                  <a:srgbClr val="FF0000"/>
                </a:highlight>
              </a:rPr>
              <a:t>Detail: Key (id)=(1) already exists.</a:t>
            </a:r>
            <a:endParaRPr lang="uk-UA" dirty="0">
              <a:highlight>
                <a:srgbClr val="FF0000"/>
              </a:highlight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D7CB870-0E4A-1575-EAB6-181A093B63EB}"/>
              </a:ext>
            </a:extLst>
          </p:cNvPr>
          <p:cNvSpPr txBox="1"/>
          <p:nvPr/>
        </p:nvSpPr>
        <p:spPr>
          <a:xfrm>
            <a:off x="7551205" y="81652"/>
            <a:ext cx="4476162" cy="646331"/>
          </a:xfrm>
          <a:custGeom>
            <a:avLst/>
            <a:gdLst>
              <a:gd name="connsiteX0" fmla="*/ 0 w 4476162"/>
              <a:gd name="connsiteY0" fmla="*/ 0 h 646331"/>
              <a:gd name="connsiteX1" fmla="*/ 604282 w 4476162"/>
              <a:gd name="connsiteY1" fmla="*/ 0 h 646331"/>
              <a:gd name="connsiteX2" fmla="*/ 1208564 w 4476162"/>
              <a:gd name="connsiteY2" fmla="*/ 0 h 646331"/>
              <a:gd name="connsiteX3" fmla="*/ 1633799 w 4476162"/>
              <a:gd name="connsiteY3" fmla="*/ 0 h 646331"/>
              <a:gd name="connsiteX4" fmla="*/ 2282843 w 4476162"/>
              <a:gd name="connsiteY4" fmla="*/ 0 h 646331"/>
              <a:gd name="connsiteX5" fmla="*/ 2887124 w 4476162"/>
              <a:gd name="connsiteY5" fmla="*/ 0 h 646331"/>
              <a:gd name="connsiteX6" fmla="*/ 3357122 w 4476162"/>
              <a:gd name="connsiteY6" fmla="*/ 0 h 646331"/>
              <a:gd name="connsiteX7" fmla="*/ 3871880 w 4476162"/>
              <a:gd name="connsiteY7" fmla="*/ 0 h 646331"/>
              <a:gd name="connsiteX8" fmla="*/ 4476162 w 4476162"/>
              <a:gd name="connsiteY8" fmla="*/ 0 h 646331"/>
              <a:gd name="connsiteX9" fmla="*/ 4476162 w 4476162"/>
              <a:gd name="connsiteY9" fmla="*/ 323166 h 646331"/>
              <a:gd name="connsiteX10" fmla="*/ 4476162 w 4476162"/>
              <a:gd name="connsiteY10" fmla="*/ 646331 h 646331"/>
              <a:gd name="connsiteX11" fmla="*/ 4050927 w 4476162"/>
              <a:gd name="connsiteY11" fmla="*/ 646331 h 646331"/>
              <a:gd name="connsiteX12" fmla="*/ 3401883 w 4476162"/>
              <a:gd name="connsiteY12" fmla="*/ 646331 h 646331"/>
              <a:gd name="connsiteX13" fmla="*/ 2976648 w 4476162"/>
              <a:gd name="connsiteY13" fmla="*/ 646331 h 646331"/>
              <a:gd name="connsiteX14" fmla="*/ 2417127 w 4476162"/>
              <a:gd name="connsiteY14" fmla="*/ 646331 h 646331"/>
              <a:gd name="connsiteX15" fmla="*/ 1991892 w 4476162"/>
              <a:gd name="connsiteY15" fmla="*/ 646331 h 646331"/>
              <a:gd name="connsiteX16" fmla="*/ 1521895 w 4476162"/>
              <a:gd name="connsiteY16" fmla="*/ 646331 h 646331"/>
              <a:gd name="connsiteX17" fmla="*/ 872852 w 4476162"/>
              <a:gd name="connsiteY17" fmla="*/ 646331 h 646331"/>
              <a:gd name="connsiteX18" fmla="*/ 0 w 4476162"/>
              <a:gd name="connsiteY18" fmla="*/ 646331 h 646331"/>
              <a:gd name="connsiteX19" fmla="*/ 0 w 4476162"/>
              <a:gd name="connsiteY19" fmla="*/ 310239 h 646331"/>
              <a:gd name="connsiteX20" fmla="*/ 0 w 4476162"/>
              <a:gd name="connsiteY20" fmla="*/ 0 h 646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476162" h="646331" extrusionOk="0">
                <a:moveTo>
                  <a:pt x="0" y="0"/>
                </a:moveTo>
                <a:cubicBezTo>
                  <a:pt x="183101" y="-37832"/>
                  <a:pt x="359904" y="41245"/>
                  <a:pt x="604282" y="0"/>
                </a:cubicBezTo>
                <a:cubicBezTo>
                  <a:pt x="848660" y="-41245"/>
                  <a:pt x="1061231" y="61940"/>
                  <a:pt x="1208564" y="0"/>
                </a:cubicBezTo>
                <a:cubicBezTo>
                  <a:pt x="1355897" y="-61940"/>
                  <a:pt x="1517796" y="25645"/>
                  <a:pt x="1633799" y="0"/>
                </a:cubicBezTo>
                <a:cubicBezTo>
                  <a:pt x="1749803" y="-25645"/>
                  <a:pt x="2096815" y="13744"/>
                  <a:pt x="2282843" y="0"/>
                </a:cubicBezTo>
                <a:cubicBezTo>
                  <a:pt x="2468871" y="-13744"/>
                  <a:pt x="2639120" y="50381"/>
                  <a:pt x="2887124" y="0"/>
                </a:cubicBezTo>
                <a:cubicBezTo>
                  <a:pt x="3135128" y="-50381"/>
                  <a:pt x="3152469" y="21768"/>
                  <a:pt x="3357122" y="0"/>
                </a:cubicBezTo>
                <a:cubicBezTo>
                  <a:pt x="3561775" y="-21768"/>
                  <a:pt x="3665300" y="16243"/>
                  <a:pt x="3871880" y="0"/>
                </a:cubicBezTo>
                <a:cubicBezTo>
                  <a:pt x="4078460" y="-16243"/>
                  <a:pt x="4260832" y="62755"/>
                  <a:pt x="4476162" y="0"/>
                </a:cubicBezTo>
                <a:cubicBezTo>
                  <a:pt x="4503560" y="89449"/>
                  <a:pt x="4449682" y="188815"/>
                  <a:pt x="4476162" y="323166"/>
                </a:cubicBezTo>
                <a:cubicBezTo>
                  <a:pt x="4502642" y="457517"/>
                  <a:pt x="4472168" y="507033"/>
                  <a:pt x="4476162" y="646331"/>
                </a:cubicBezTo>
                <a:cubicBezTo>
                  <a:pt x="4298940" y="648120"/>
                  <a:pt x="4252424" y="629766"/>
                  <a:pt x="4050927" y="646331"/>
                </a:cubicBezTo>
                <a:cubicBezTo>
                  <a:pt x="3849430" y="662896"/>
                  <a:pt x="3598815" y="576122"/>
                  <a:pt x="3401883" y="646331"/>
                </a:cubicBezTo>
                <a:cubicBezTo>
                  <a:pt x="3204951" y="716540"/>
                  <a:pt x="3068603" y="596136"/>
                  <a:pt x="2976648" y="646331"/>
                </a:cubicBezTo>
                <a:cubicBezTo>
                  <a:pt x="2884694" y="696526"/>
                  <a:pt x="2671673" y="629125"/>
                  <a:pt x="2417127" y="646331"/>
                </a:cubicBezTo>
                <a:cubicBezTo>
                  <a:pt x="2162581" y="663537"/>
                  <a:pt x="2098746" y="638764"/>
                  <a:pt x="1991892" y="646331"/>
                </a:cubicBezTo>
                <a:cubicBezTo>
                  <a:pt x="1885038" y="653898"/>
                  <a:pt x="1681809" y="590735"/>
                  <a:pt x="1521895" y="646331"/>
                </a:cubicBezTo>
                <a:cubicBezTo>
                  <a:pt x="1361981" y="701927"/>
                  <a:pt x="1022093" y="633823"/>
                  <a:pt x="872852" y="646331"/>
                </a:cubicBezTo>
                <a:cubicBezTo>
                  <a:pt x="723611" y="658839"/>
                  <a:pt x="283732" y="638607"/>
                  <a:pt x="0" y="646331"/>
                </a:cubicBezTo>
                <a:cubicBezTo>
                  <a:pt x="-23501" y="543467"/>
                  <a:pt x="9095" y="418117"/>
                  <a:pt x="0" y="310239"/>
                </a:cubicBezTo>
                <a:cubicBezTo>
                  <a:pt x="-9095" y="202361"/>
                  <a:pt x="26667" y="131517"/>
                  <a:pt x="0" y="0"/>
                </a:cubicBezTo>
                <a:close/>
              </a:path>
            </a:pathLst>
          </a:custGeom>
          <a:noFill/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100333653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none" rtlCol="0">
            <a:spAutoFit/>
          </a:bodyPr>
          <a:lstStyle/>
          <a:p>
            <a:r>
              <a:rPr lang="en-US" sz="1200" dirty="0"/>
              <a:t>The data types </a:t>
            </a:r>
            <a:r>
              <a:rPr lang="en-US" sz="1200" dirty="0" err="1"/>
              <a:t>smallserial</a:t>
            </a:r>
            <a:r>
              <a:rPr lang="en-US" sz="1200" dirty="0"/>
              <a:t>, serial and </a:t>
            </a:r>
            <a:r>
              <a:rPr lang="en-US" sz="1200" dirty="0" err="1"/>
              <a:t>bigserial</a:t>
            </a:r>
            <a:r>
              <a:rPr lang="en-US" sz="1200" dirty="0"/>
              <a:t> are not true types,</a:t>
            </a:r>
          </a:p>
          <a:p>
            <a:r>
              <a:rPr lang="en-US" sz="1200" dirty="0"/>
              <a:t>but merely a notational convenience for creating unique </a:t>
            </a:r>
          </a:p>
          <a:p>
            <a:r>
              <a:rPr lang="en-US" sz="1200" dirty="0"/>
              <a:t>identifier columns (similar to the AUTO_INCREMENT).</a:t>
            </a:r>
            <a:endParaRPr lang="uk-UA" sz="1200" dirty="0"/>
          </a:p>
        </p:txBody>
      </p:sp>
    </p:spTree>
    <p:extLst>
      <p:ext uri="{BB962C8B-B14F-4D97-AF65-F5344CB8AC3E}">
        <p14:creationId xmlns:p14="http://schemas.microsoft.com/office/powerpoint/2010/main" val="26951955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61322BC-9CEF-EA50-1139-4C583E7606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550FF955-1A98-CE0D-3635-F45E7131EB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2C2BA7C6-C2E3-C51D-9CA9-1CFF010D525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-3047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4FC0CFAB-A16B-8E9B-C4B9-B0FAE4DDA4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904B79-9190-15E6-33D9-2515F6415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664267" cy="912441"/>
          </a:xfrm>
        </p:spPr>
        <p:txBody>
          <a:bodyPr>
            <a:normAutofit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Data modification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DC1E4E4F-F39E-1BF8-5050-1A8E27A52A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6" name="Freeform 29">
            <a:extLst>
              <a:ext uri="{FF2B5EF4-FFF2-40B4-BE49-F238E27FC236}">
                <a16:creationId xmlns:a16="http://schemas.microsoft.com/office/drawing/2014/main" id="{149DA341-893D-994C-305F-471F51DA6ACC}"/>
              </a:ext>
            </a:extLst>
          </p:cNvPr>
          <p:cNvSpPr>
            <a:spLocks noChangeAspect="1"/>
          </p:cNvSpPr>
          <p:nvPr/>
        </p:nvSpPr>
        <p:spPr bwMode="auto">
          <a:xfrm>
            <a:off x="247130" y="1273474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INSERT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D6FBA78-803B-291D-A5BC-DD7B6211D070}"/>
              </a:ext>
            </a:extLst>
          </p:cNvPr>
          <p:cNvSpPr/>
          <p:nvPr/>
        </p:nvSpPr>
        <p:spPr>
          <a:xfrm>
            <a:off x="2525405" y="912441"/>
            <a:ext cx="1327170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b="1" dirty="0">
                <a:solidFill>
                  <a:schemeClr val="bg1"/>
                </a:solidFill>
              </a:rPr>
              <a:t>Samples: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31FD94C-C51C-A689-1610-4C72D276A249}"/>
              </a:ext>
            </a:extLst>
          </p:cNvPr>
          <p:cNvSpPr txBox="1"/>
          <p:nvPr/>
        </p:nvSpPr>
        <p:spPr>
          <a:xfrm>
            <a:off x="4757380" y="857147"/>
            <a:ext cx="697386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CREATE TABLE customers (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id         	          SERIAL PRIMARY KEY,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first_name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VARCHAR(50)         NOT NULL,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last_name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VARCHAR(50)         NOT NULL,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email               VARCHAR(100) UNIQUE NOT NULL,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phone              VARCHAR(20)  UNIQUE  NOT NULL,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address            TEXT                NOT NULL,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created_at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   TIMESTAMP DEFAULT CURRENT_TIMESTAMP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);</a:t>
            </a:r>
            <a:endParaRPr lang="uk-UA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926A0F3-3BA1-EAD7-A8BD-AF01F249D644}"/>
              </a:ext>
            </a:extLst>
          </p:cNvPr>
          <p:cNvSpPr txBox="1"/>
          <p:nvPr/>
        </p:nvSpPr>
        <p:spPr>
          <a:xfrm>
            <a:off x="247130" y="4023649"/>
            <a:ext cx="89887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INSERT INTO customers (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first_name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,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last_name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, email, phone, address)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VALUES ('Yevhen', '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Yermolenko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', 'email@e.com', '911', 'Vinnytsia');</a:t>
            </a:r>
            <a:endParaRPr lang="uk-UA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7D50DDE-0904-4AEA-9CF0-F5333DA278DC}"/>
              </a:ext>
            </a:extLst>
          </p:cNvPr>
          <p:cNvSpPr txBox="1"/>
          <p:nvPr/>
        </p:nvSpPr>
        <p:spPr>
          <a:xfrm>
            <a:off x="247130" y="4862733"/>
            <a:ext cx="89887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INSERT INTO customers (id, </a:t>
            </a:r>
            <a:r>
              <a:rPr lang="en-US" dirty="0" err="1"/>
              <a:t>first_name</a:t>
            </a:r>
            <a:r>
              <a:rPr lang="en-US" dirty="0"/>
              <a:t>, </a:t>
            </a:r>
            <a:r>
              <a:rPr lang="en-US" dirty="0" err="1"/>
              <a:t>last_name</a:t>
            </a:r>
            <a:r>
              <a:rPr lang="en-US" dirty="0"/>
              <a:t>, email, phone, address)</a:t>
            </a:r>
          </a:p>
          <a:p>
            <a:r>
              <a:rPr lang="en-US" dirty="0"/>
              <a:t>VALUES (1, 'Taras', 'Shevchenko', 't@e.com', 'n/a', '</a:t>
            </a:r>
            <a:r>
              <a:rPr lang="en-US" dirty="0" err="1"/>
              <a:t>Moryntsi</a:t>
            </a:r>
            <a:r>
              <a:rPr lang="en-US" dirty="0"/>
              <a:t>’)</a:t>
            </a:r>
          </a:p>
          <a:p>
            <a:r>
              <a:rPr lang="en-US" b="1" dirty="0"/>
              <a:t>ON CONFLICT DO NOTHING</a:t>
            </a:r>
            <a:r>
              <a:rPr lang="en-US" dirty="0"/>
              <a:t>;</a:t>
            </a:r>
            <a:endParaRPr lang="uk-U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5377DB-B870-E273-F44D-EE4AD2F3BDF6}"/>
              </a:ext>
            </a:extLst>
          </p:cNvPr>
          <p:cNvSpPr txBox="1"/>
          <p:nvPr/>
        </p:nvSpPr>
        <p:spPr>
          <a:xfrm rot="19080190">
            <a:off x="6345913" y="5262900"/>
            <a:ext cx="23630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NOT RECOMMENDED</a:t>
            </a:r>
            <a:endParaRPr lang="uk-UA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19286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057BC47-16D5-2763-9C64-EC6786EBB9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800FE3B4-01CD-B3EE-51DE-0A4BACEA8B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8B85DDB9-443C-5D34-CA4C-F0D1A7A79E3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-3047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6CCA1990-110B-3E33-DAEF-A94E273BDD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E429F2-87C6-6E12-944A-5C39403B2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664267" cy="912441"/>
          </a:xfrm>
        </p:spPr>
        <p:txBody>
          <a:bodyPr>
            <a:normAutofit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Data modification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5D13C199-DB6D-46B1-C86D-8E86412224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6" name="Freeform 29">
            <a:extLst>
              <a:ext uri="{FF2B5EF4-FFF2-40B4-BE49-F238E27FC236}">
                <a16:creationId xmlns:a16="http://schemas.microsoft.com/office/drawing/2014/main" id="{27216A00-C213-E35A-96AF-3BC5E3D6EE11}"/>
              </a:ext>
            </a:extLst>
          </p:cNvPr>
          <p:cNvSpPr>
            <a:spLocks noChangeAspect="1"/>
          </p:cNvSpPr>
          <p:nvPr/>
        </p:nvSpPr>
        <p:spPr bwMode="auto">
          <a:xfrm>
            <a:off x="247130" y="1273474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INSERT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D53D01C-976C-130E-3411-C33C7C0421F4}"/>
              </a:ext>
            </a:extLst>
          </p:cNvPr>
          <p:cNvSpPr/>
          <p:nvPr/>
        </p:nvSpPr>
        <p:spPr>
          <a:xfrm>
            <a:off x="2525405" y="912441"/>
            <a:ext cx="1327170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b="1" dirty="0">
                <a:solidFill>
                  <a:schemeClr val="bg1"/>
                </a:solidFill>
              </a:rPr>
              <a:t>Samples: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6BB38E-E536-9CB7-E3EA-C40DA21715E0}"/>
              </a:ext>
            </a:extLst>
          </p:cNvPr>
          <p:cNvSpPr txBox="1"/>
          <p:nvPr/>
        </p:nvSpPr>
        <p:spPr>
          <a:xfrm>
            <a:off x="4757380" y="857147"/>
            <a:ext cx="697386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CREATE TABLE customers (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id         	          SERIAL PRIMARY KEY,</a:t>
            </a:r>
          </a:p>
          <a:p>
            <a:r>
              <a:rPr lang="en-US" dirty="0"/>
              <a:t>   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first_name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VARCHAR(50)         NOT NULL,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last_name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VARCHAR(50)         NOT NULL,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email               VARCHAR(100) UNIQUE NOT NULL,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phone              VARCHAR(20)  UNIQUE  NOT NULL,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</a:t>
            </a:r>
            <a:r>
              <a:rPr lang="en-US" b="1" dirty="0"/>
              <a:t>address          TEXT                NOT NULL,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created_at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 TIMESTAMP DEFAULT CURRENT_TIMESTAMP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);</a:t>
            </a:r>
            <a:endParaRPr lang="uk-UA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ABD208-CEE2-39BC-707E-039931DE25B6}"/>
              </a:ext>
            </a:extLst>
          </p:cNvPr>
          <p:cNvSpPr txBox="1"/>
          <p:nvPr/>
        </p:nvSpPr>
        <p:spPr>
          <a:xfrm>
            <a:off x="247130" y="4023649"/>
            <a:ext cx="89887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INSERT INTO customers (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first_name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,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last_name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, email, phone, address)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VALUES ('Yevhen', '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Yermolenko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', 'email@e.com', '911', 'Vinnytsia');</a:t>
            </a:r>
            <a:endParaRPr lang="uk-UA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A081CAA-74DE-A595-7F3B-B6E39D79E986}"/>
              </a:ext>
            </a:extLst>
          </p:cNvPr>
          <p:cNvSpPr txBox="1"/>
          <p:nvPr/>
        </p:nvSpPr>
        <p:spPr>
          <a:xfrm>
            <a:off x="247130" y="4862733"/>
            <a:ext cx="89887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INSERT INTO customers (id, </a:t>
            </a:r>
            <a:r>
              <a:rPr lang="en-US" dirty="0" err="1"/>
              <a:t>first_name</a:t>
            </a:r>
            <a:r>
              <a:rPr lang="en-US" dirty="0"/>
              <a:t>, </a:t>
            </a:r>
            <a:r>
              <a:rPr lang="en-US" dirty="0" err="1"/>
              <a:t>last_name</a:t>
            </a:r>
            <a:r>
              <a:rPr lang="en-US" dirty="0"/>
              <a:t>, email, phone, address)</a:t>
            </a:r>
          </a:p>
          <a:p>
            <a:r>
              <a:rPr lang="en-US" dirty="0"/>
              <a:t>VALUES (1, 'Taras', 'Shevchenko', 't@e.com', 'n/a', '</a:t>
            </a:r>
            <a:r>
              <a:rPr lang="en-US" dirty="0" err="1"/>
              <a:t>Moryntsi</a:t>
            </a:r>
            <a:r>
              <a:rPr lang="en-US" dirty="0"/>
              <a:t>’)</a:t>
            </a:r>
          </a:p>
          <a:p>
            <a:r>
              <a:rPr lang="en-US" b="1" dirty="0"/>
              <a:t>ON CONFLICT (id)</a:t>
            </a:r>
          </a:p>
          <a:p>
            <a:r>
              <a:rPr lang="en-US" b="1" dirty="0"/>
              <a:t>DO UPDATE SET address = ‘</a:t>
            </a:r>
            <a:r>
              <a:rPr lang="en-US" b="1" dirty="0" err="1"/>
              <a:t>Moryntsi</a:t>
            </a:r>
            <a:r>
              <a:rPr lang="en-US" b="1" dirty="0"/>
              <a:t>';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5157986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84DFCA4-BCAD-0EB2-BBDD-DC37279479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A6D5F697-8A6D-BFAC-C1B1-F62F3ADBD6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60AA57-60A5-414E-6393-B4B24B504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4651" y="2181771"/>
            <a:ext cx="4195674" cy="2052522"/>
          </a:xfrm>
        </p:spPr>
        <p:txBody>
          <a:bodyPr anchor="b">
            <a:normAutofit/>
          </a:bodyPr>
          <a:lstStyle/>
          <a:p>
            <a:r>
              <a:rPr lang="en-US" sz="36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The task has been prepared by </a:t>
            </a:r>
            <a:br>
              <a:rPr lang="en-US" sz="36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36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Yevhen </a:t>
            </a:r>
            <a:r>
              <a:rPr lang="en-US" sz="3600" b="1" dirty="0" err="1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Yermolenko</a:t>
            </a:r>
            <a:endParaRPr lang="en-US" sz="3600" b="1" dirty="0">
              <a:gradFill flip="none" rotWithShape="1">
                <a:gsLst>
                  <a:gs pos="7000">
                    <a:schemeClr val="tx2">
                      <a:lumMod val="50000"/>
                      <a:lumOff val="50000"/>
                    </a:schemeClr>
                  </a:gs>
                  <a:gs pos="35000">
                    <a:schemeClr val="accent5">
                      <a:lumMod val="60000"/>
                      <a:lumOff val="40000"/>
                    </a:schemeClr>
                  </a:gs>
                  <a:gs pos="76000">
                    <a:srgbClr val="0070C0"/>
                  </a:gs>
                  <a:gs pos="97000">
                    <a:schemeClr val="tx2">
                      <a:lumMod val="75000"/>
                      <a:lumOff val="25000"/>
                    </a:schemeClr>
                  </a:gs>
                </a:gsLst>
                <a:path path="rect">
                  <a:fillToRect l="100000" t="100000"/>
                </a:path>
                <a:tileRect r="-100000" b="-100000"/>
              </a:gra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74841E63-0C43-71C5-9CD2-6DFFF6BBC0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2965" y="554152"/>
            <a:ext cx="5742189" cy="5742189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8BC622A-752F-7FFC-4593-3AADF69CFEB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397" r="23103" b="-1"/>
          <a:stretch/>
        </p:blipFill>
        <p:spPr>
          <a:xfrm>
            <a:off x="505418" y="554151"/>
            <a:ext cx="5742189" cy="5742189"/>
          </a:xfrm>
          <a:custGeom>
            <a:avLst/>
            <a:gdLst/>
            <a:ahLst/>
            <a:cxnLst/>
            <a:rect l="l" t="t" r="r" b="b"/>
            <a:pathLst>
              <a:path w="1838528" h="1838528">
                <a:moveTo>
                  <a:pt x="919264" y="0"/>
                </a:moveTo>
                <a:cubicBezTo>
                  <a:pt x="1426959" y="0"/>
                  <a:pt x="1838528" y="411569"/>
                  <a:pt x="1838528" y="919264"/>
                </a:cubicBezTo>
                <a:cubicBezTo>
                  <a:pt x="1838528" y="1426959"/>
                  <a:pt x="1426959" y="1838528"/>
                  <a:pt x="919264" y="1838528"/>
                </a:cubicBezTo>
                <a:cubicBezTo>
                  <a:pt x="411569" y="1838528"/>
                  <a:pt x="0" y="1426959"/>
                  <a:pt x="0" y="919264"/>
                </a:cubicBezTo>
                <a:cubicBezTo>
                  <a:pt x="0" y="411569"/>
                  <a:pt x="411569" y="0"/>
                  <a:pt x="919264" y="0"/>
                </a:cubicBezTo>
                <a:close/>
              </a:path>
            </a:pathLst>
          </a:custGeom>
        </p:spPr>
      </p:pic>
      <p:sp>
        <p:nvSpPr>
          <p:cNvPr id="18" name="!!plus graphic">
            <a:extLst>
              <a:ext uri="{FF2B5EF4-FFF2-40B4-BE49-F238E27FC236}">
                <a16:creationId xmlns:a16="http://schemas.microsoft.com/office/drawing/2014/main" id="{E47F3979-F735-C7BE-97EB-6D8FBA976D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956" y="703679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accent1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!!circle graphic">
            <a:extLst>
              <a:ext uri="{FF2B5EF4-FFF2-40B4-BE49-F238E27FC236}">
                <a16:creationId xmlns:a16="http://schemas.microsoft.com/office/drawing/2014/main" id="{BE3CCEBA-CE60-B811-161A-8F62528AF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2753" y="1562696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accent1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!!dot graphic">
            <a:extLst>
              <a:ext uri="{FF2B5EF4-FFF2-40B4-BE49-F238E27FC236}">
                <a16:creationId xmlns:a16="http://schemas.microsoft.com/office/drawing/2014/main" id="{99F26455-4242-12DB-E627-A8B9D700A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54149" y="5775082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accent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24" name="!!Straight Connector">
            <a:extLst>
              <a:ext uri="{FF2B5EF4-FFF2-40B4-BE49-F238E27FC236}">
                <a16:creationId xmlns:a16="http://schemas.microsoft.com/office/drawing/2014/main" id="{4737EA1E-EDC9-FFA2-5147-5F255B5856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A204D9AF-D97A-E2FF-4B59-B048E24062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pic>
        <p:nvPicPr>
          <p:cNvPr id="11" name="Рисунок 10" descr="Зображення, що містить просто неба, одежа, особа, небо&#10;&#10;Вміст, створений ШІ, може бути неправильним.">
            <a:extLst>
              <a:ext uri="{FF2B5EF4-FFF2-40B4-BE49-F238E27FC236}">
                <a16:creationId xmlns:a16="http://schemas.microsoft.com/office/drawing/2014/main" id="{3D5F7EB7-3F19-7A0E-7DFE-256BC666771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5759" t="12950" r="22478" b="42297"/>
          <a:stretch/>
        </p:blipFill>
        <p:spPr>
          <a:xfrm>
            <a:off x="304014" y="488270"/>
            <a:ext cx="5943593" cy="574218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3543131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F2B4BD7-0462-F0BA-93F1-E2E4BA7882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D9954E3-0D4F-5A92-81F5-7EC160270E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8348D96D-C4E7-3665-4DE1-48FB7259751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-3047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0C1B3A0A-43B2-6343-C4D6-3443137B55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42E0AC-A656-8166-0CC8-F88A39924A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664267" cy="912441"/>
          </a:xfrm>
        </p:spPr>
        <p:txBody>
          <a:bodyPr>
            <a:normAutofit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Data modification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CECC7AB3-29AE-29B2-880F-DB58200CBF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6" name="Freeform 29">
            <a:extLst>
              <a:ext uri="{FF2B5EF4-FFF2-40B4-BE49-F238E27FC236}">
                <a16:creationId xmlns:a16="http://schemas.microsoft.com/office/drawing/2014/main" id="{49D2377C-43A0-FB64-79EB-4B44468EFFB8}"/>
              </a:ext>
            </a:extLst>
          </p:cNvPr>
          <p:cNvSpPr>
            <a:spLocks noChangeAspect="1"/>
          </p:cNvSpPr>
          <p:nvPr/>
        </p:nvSpPr>
        <p:spPr bwMode="auto">
          <a:xfrm>
            <a:off x="247130" y="1273474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INSERT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0F01B917-6538-0047-57FB-8A95E3EC5FA1}"/>
              </a:ext>
            </a:extLst>
          </p:cNvPr>
          <p:cNvSpPr/>
          <p:nvPr/>
        </p:nvSpPr>
        <p:spPr>
          <a:xfrm>
            <a:off x="2525405" y="912441"/>
            <a:ext cx="1327170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b="1" dirty="0">
                <a:solidFill>
                  <a:schemeClr val="bg1"/>
                </a:solidFill>
              </a:rPr>
              <a:t>Samples: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95727A-71EC-55D4-2646-0C8B43BAC3F0}"/>
              </a:ext>
            </a:extLst>
          </p:cNvPr>
          <p:cNvSpPr txBox="1"/>
          <p:nvPr/>
        </p:nvSpPr>
        <p:spPr>
          <a:xfrm>
            <a:off x="4757380" y="857147"/>
            <a:ext cx="697386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CREATE TABLE customers (</a:t>
            </a:r>
          </a:p>
          <a:p>
            <a:r>
              <a:rPr lang="en-US" dirty="0"/>
              <a:t>    </a:t>
            </a:r>
            <a:r>
              <a:rPr lang="en-US" b="1" dirty="0"/>
              <a:t>id</a:t>
            </a:r>
            <a:r>
              <a:rPr lang="en-US" dirty="0"/>
              <a:t>         	          SERIAL PRIMARY KEY,</a:t>
            </a:r>
          </a:p>
          <a:p>
            <a:r>
              <a:rPr lang="en-US" dirty="0"/>
              <a:t>    </a:t>
            </a:r>
            <a:r>
              <a:rPr lang="en-US" b="1" dirty="0" err="1"/>
              <a:t>first_name</a:t>
            </a:r>
            <a:r>
              <a:rPr lang="en-US" dirty="0"/>
              <a:t>   VARCHAR(50)         NOT NULL,</a:t>
            </a:r>
          </a:p>
          <a:p>
            <a:r>
              <a:rPr lang="en-US" dirty="0"/>
              <a:t>    </a:t>
            </a:r>
            <a:r>
              <a:rPr lang="en-US" b="1" dirty="0" err="1"/>
              <a:t>last_name</a:t>
            </a:r>
            <a:r>
              <a:rPr lang="en-US" dirty="0"/>
              <a:t>    VARCHAR(50)         NOT NULL,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email               VARCHAR(100) UNIQUE NOT NULL,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phone              VARCHAR(20)  UNIQUE  NOT NULL,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address            TEXT                NOT NULL,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created_at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   TIMESTAMP DEFAULT CURRENT_TIMESTAMP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);</a:t>
            </a:r>
            <a:endParaRPr lang="uk-UA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E29520-4BE4-57FA-2006-B9889A4DF477}"/>
              </a:ext>
            </a:extLst>
          </p:cNvPr>
          <p:cNvSpPr txBox="1"/>
          <p:nvPr/>
        </p:nvSpPr>
        <p:spPr>
          <a:xfrm>
            <a:off x="247130" y="4023649"/>
            <a:ext cx="89887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INSERT INTO customers (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first_name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,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last_name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, email, phone, address)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VALUES ('Yevhen', '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Yermolenko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', 'email@e.com', '911', 'Vinnytsia');</a:t>
            </a:r>
            <a:endParaRPr lang="uk-UA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DEA234-F416-047F-CDEE-AC13547FB906}"/>
              </a:ext>
            </a:extLst>
          </p:cNvPr>
          <p:cNvSpPr txBox="1"/>
          <p:nvPr/>
        </p:nvSpPr>
        <p:spPr>
          <a:xfrm>
            <a:off x="247130" y="4862733"/>
            <a:ext cx="898872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INSERT INTO customers (id, </a:t>
            </a:r>
            <a:r>
              <a:rPr lang="en-US" dirty="0" err="1"/>
              <a:t>first_name</a:t>
            </a:r>
            <a:r>
              <a:rPr lang="en-US" dirty="0"/>
              <a:t>, </a:t>
            </a:r>
            <a:r>
              <a:rPr lang="en-US" dirty="0" err="1"/>
              <a:t>last_name</a:t>
            </a:r>
            <a:r>
              <a:rPr lang="en-US" dirty="0"/>
              <a:t>, email, phone, address)</a:t>
            </a:r>
          </a:p>
          <a:p>
            <a:r>
              <a:rPr lang="en-US" dirty="0"/>
              <a:t>VALUES (1, 'Taras', 'Shevchenko', 't@e.com', 'n/a', '</a:t>
            </a:r>
            <a:r>
              <a:rPr lang="en-US" dirty="0" err="1"/>
              <a:t>Moryntsi</a:t>
            </a:r>
            <a:r>
              <a:rPr lang="en-US" dirty="0"/>
              <a:t>’)</a:t>
            </a:r>
          </a:p>
          <a:p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ON CONFLICT (id)</a:t>
            </a:r>
          </a:p>
          <a:p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DO UPDATE SET address = ‘</a:t>
            </a:r>
            <a:r>
              <a:rPr lang="en-US" b="1" dirty="0" err="1">
                <a:solidFill>
                  <a:schemeClr val="bg2">
                    <a:lumMod val="50000"/>
                  </a:schemeClr>
                </a:solidFill>
              </a:rPr>
              <a:t>Moryntsi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'</a:t>
            </a:r>
            <a:endParaRPr lang="uk-UA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b="1" dirty="0"/>
              <a:t>RETURNING id, </a:t>
            </a:r>
            <a:r>
              <a:rPr lang="en-US" b="1" dirty="0" err="1"/>
              <a:t>first_name</a:t>
            </a:r>
            <a:r>
              <a:rPr lang="en-US" b="1" dirty="0"/>
              <a:t>, </a:t>
            </a:r>
            <a:r>
              <a:rPr lang="en-US" b="1" dirty="0" err="1"/>
              <a:t>last_name</a:t>
            </a:r>
            <a:r>
              <a:rPr lang="en-US" b="1" dirty="0"/>
              <a:t>;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41806707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1BEDA28-3E81-CA32-6F20-8404E3E5BE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C8E70140-33F0-1A90-3CF7-E430F0B71F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B207A0D7-167A-1E77-C4F0-170E41E5AE7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-3047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4D49C324-0B4D-0CD7-7F88-30D6CD3C7F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1E2D55-6D72-8A68-CDB3-064768F7F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664267" cy="912441"/>
          </a:xfrm>
        </p:spPr>
        <p:txBody>
          <a:bodyPr>
            <a:normAutofit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Data modification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A54FC331-25EB-D35E-3F34-49A6F33C81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6" name="Freeform 29">
            <a:extLst>
              <a:ext uri="{FF2B5EF4-FFF2-40B4-BE49-F238E27FC236}">
                <a16:creationId xmlns:a16="http://schemas.microsoft.com/office/drawing/2014/main" id="{B35F668D-3EF8-8592-9ABE-AB8809BC1EC8}"/>
              </a:ext>
            </a:extLst>
          </p:cNvPr>
          <p:cNvSpPr>
            <a:spLocks noChangeAspect="1"/>
          </p:cNvSpPr>
          <p:nvPr/>
        </p:nvSpPr>
        <p:spPr bwMode="auto">
          <a:xfrm>
            <a:off x="247130" y="1273474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INSERT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D966EB20-C58F-7BE4-70B3-D1CDFDA81211}"/>
              </a:ext>
            </a:extLst>
          </p:cNvPr>
          <p:cNvSpPr/>
          <p:nvPr/>
        </p:nvSpPr>
        <p:spPr>
          <a:xfrm>
            <a:off x="2525405" y="912441"/>
            <a:ext cx="1327170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b="1" dirty="0">
                <a:solidFill>
                  <a:schemeClr val="bg1"/>
                </a:solidFill>
              </a:rPr>
              <a:t>Samples: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235431E-9543-FAEA-55E3-F869F7164C07}"/>
              </a:ext>
            </a:extLst>
          </p:cNvPr>
          <p:cNvSpPr txBox="1"/>
          <p:nvPr/>
        </p:nvSpPr>
        <p:spPr>
          <a:xfrm>
            <a:off x="4757380" y="857147"/>
            <a:ext cx="697386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CREATE TABLE customers (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</a:t>
            </a:r>
            <a:r>
              <a:rPr lang="en-US" b="1" dirty="0"/>
              <a:t>id</a:t>
            </a:r>
            <a:r>
              <a:rPr lang="en-US" dirty="0"/>
              <a:t>         	          SERIAL PRIMARY KEY,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first_name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VARCHAR(50)         NOT NULL,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last_name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VARCHAR(50)         NOT NULL,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email               VARCHAR(100) UNIQUE NOT NULL,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phone              VARCHAR(20)  UNIQUE  NOT NULL,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address           TEXT                NOT NULL,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created_at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      TIMESTAMP DEFAULT CURRENT_TIMESTAMP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);</a:t>
            </a:r>
            <a:endParaRPr lang="uk-UA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B6BEC8-23A5-4474-D708-5965AB6653DF}"/>
              </a:ext>
            </a:extLst>
          </p:cNvPr>
          <p:cNvSpPr txBox="1"/>
          <p:nvPr/>
        </p:nvSpPr>
        <p:spPr>
          <a:xfrm>
            <a:off x="247130" y="4023649"/>
            <a:ext cx="89887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INSERT INTO customers (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first_name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,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last_name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, email, phone, address)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VALUES ('Yevhen', '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Yermolenko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', 'email@e.com', '911', 'Vinnytsia');</a:t>
            </a:r>
            <a:endParaRPr lang="uk-UA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9CB704-4D9C-702E-0646-A13C4B91DF8D}"/>
              </a:ext>
            </a:extLst>
          </p:cNvPr>
          <p:cNvSpPr txBox="1"/>
          <p:nvPr/>
        </p:nvSpPr>
        <p:spPr>
          <a:xfrm>
            <a:off x="247130" y="4862733"/>
            <a:ext cx="898872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INSERT INTO customers (id,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first_name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,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last_name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, email, phone, address)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VALUES (1, 'Taras', 'Shevchenko', 't@e.com', 'n/a', '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Moryntsi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’)</a:t>
            </a:r>
          </a:p>
          <a:p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ON CONFLICT (id)</a:t>
            </a:r>
          </a:p>
          <a:p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DO UPDATE SET </a:t>
            </a:r>
            <a:r>
              <a:rPr lang="en-US" b="1" dirty="0" err="1">
                <a:solidFill>
                  <a:schemeClr val="bg2">
                    <a:lumMod val="50000"/>
                  </a:schemeClr>
                </a:solidFill>
              </a:rPr>
              <a:t>first_name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 = 'Taras', </a:t>
            </a:r>
            <a:r>
              <a:rPr lang="en-US" b="1" dirty="0" err="1">
                <a:solidFill>
                  <a:schemeClr val="bg2">
                    <a:lumMod val="50000"/>
                  </a:schemeClr>
                </a:solidFill>
              </a:rPr>
              <a:t>last_name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 = 'Shevchenko’</a:t>
            </a:r>
            <a:br>
              <a:rPr lang="en-US" b="1" dirty="0"/>
            </a:br>
            <a:r>
              <a:rPr lang="en-US" b="1" dirty="0"/>
              <a:t>RETURNING id INTO </a:t>
            </a:r>
            <a:r>
              <a:rPr lang="en-US" b="1" dirty="0" err="1"/>
              <a:t>conflict_logs</a:t>
            </a:r>
            <a:r>
              <a:rPr lang="en-US" b="1" dirty="0"/>
              <a:t>;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6927682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86AC9A8-548B-AC01-58E9-DB70067E34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A04161C-FBF8-CE5D-B47F-22A1187AE7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4D771CA1-76DA-3BEB-C23A-0E06D8095D8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-3047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111DC2DA-9C50-1752-A001-D2D80C3680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46242B-8D59-0A25-2685-77D643270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664267" cy="912441"/>
          </a:xfrm>
        </p:spPr>
        <p:txBody>
          <a:bodyPr>
            <a:normAutofit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Data modification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6FED6D8D-3DB8-F02C-7E8E-E2528AD8F5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6" name="Freeform 29">
            <a:extLst>
              <a:ext uri="{FF2B5EF4-FFF2-40B4-BE49-F238E27FC236}">
                <a16:creationId xmlns:a16="http://schemas.microsoft.com/office/drawing/2014/main" id="{72DDEFA3-0B17-2996-F0AE-527975F47618}"/>
              </a:ext>
            </a:extLst>
          </p:cNvPr>
          <p:cNvSpPr>
            <a:spLocks noChangeAspect="1"/>
          </p:cNvSpPr>
          <p:nvPr/>
        </p:nvSpPr>
        <p:spPr bwMode="auto">
          <a:xfrm>
            <a:off x="247130" y="1273474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INSERT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E14941CE-4C24-9F22-F712-73D4E570D1E2}"/>
              </a:ext>
            </a:extLst>
          </p:cNvPr>
          <p:cNvSpPr/>
          <p:nvPr/>
        </p:nvSpPr>
        <p:spPr>
          <a:xfrm>
            <a:off x="2525405" y="912441"/>
            <a:ext cx="1327170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b="1" dirty="0">
                <a:solidFill>
                  <a:schemeClr val="bg1"/>
                </a:solidFill>
              </a:rPr>
              <a:t>Samples: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0033807-1588-6EE8-53B5-C95D7932DC44}"/>
              </a:ext>
            </a:extLst>
          </p:cNvPr>
          <p:cNvSpPr txBox="1"/>
          <p:nvPr/>
        </p:nvSpPr>
        <p:spPr>
          <a:xfrm>
            <a:off x="2171716" y="2092274"/>
            <a:ext cx="966964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 $$</a:t>
            </a:r>
          </a:p>
          <a:p>
            <a:r>
              <a:rPr lang="en-US" dirty="0"/>
              <a:t>    DECLARE </a:t>
            </a:r>
            <a:r>
              <a:rPr lang="en-US" dirty="0" err="1"/>
              <a:t>customer_exists</a:t>
            </a:r>
            <a:r>
              <a:rPr lang="en-US" dirty="0"/>
              <a:t> INT;</a:t>
            </a:r>
          </a:p>
          <a:p>
            <a:r>
              <a:rPr lang="en-US" dirty="0"/>
              <a:t>    BEGIN</a:t>
            </a:r>
          </a:p>
          <a:p>
            <a:r>
              <a:rPr lang="en-US" dirty="0"/>
              <a:t>        SELECT COUNT(*) INTO </a:t>
            </a:r>
            <a:r>
              <a:rPr lang="en-US" dirty="0" err="1"/>
              <a:t>customer_exists</a:t>
            </a:r>
            <a:r>
              <a:rPr lang="en-US" dirty="0"/>
              <a:t> FROM customers WHERE id = 1;</a:t>
            </a:r>
          </a:p>
          <a:p>
            <a:endParaRPr lang="en-US" dirty="0"/>
          </a:p>
          <a:p>
            <a:r>
              <a:rPr lang="en-US" dirty="0"/>
              <a:t>        IF </a:t>
            </a:r>
            <a:r>
              <a:rPr lang="en-US" dirty="0" err="1"/>
              <a:t>customer_exists</a:t>
            </a:r>
            <a:r>
              <a:rPr lang="en-US" dirty="0"/>
              <a:t> &gt; 0 THEN</a:t>
            </a:r>
          </a:p>
          <a:p>
            <a:r>
              <a:rPr lang="en-US" dirty="0"/>
              <a:t>            RAISE NOTICE 'Conflict detected: Employee ID already exists. Rolling back transaction.';</a:t>
            </a:r>
          </a:p>
          <a:p>
            <a:r>
              <a:rPr lang="en-US" dirty="0"/>
              <a:t>        ELSE</a:t>
            </a:r>
          </a:p>
          <a:p>
            <a:r>
              <a:rPr lang="en-US" dirty="0"/>
              <a:t>            INSERT INTO customers (id, </a:t>
            </a:r>
            <a:r>
              <a:rPr lang="en-US" dirty="0" err="1"/>
              <a:t>first_name</a:t>
            </a:r>
            <a:r>
              <a:rPr lang="en-US" dirty="0"/>
              <a:t>, </a:t>
            </a:r>
            <a:r>
              <a:rPr lang="en-US" dirty="0" err="1"/>
              <a:t>last_name</a:t>
            </a:r>
            <a:r>
              <a:rPr lang="en-US" dirty="0"/>
              <a:t>, email, phone, address)</a:t>
            </a:r>
          </a:p>
          <a:p>
            <a:r>
              <a:rPr lang="en-US" dirty="0"/>
              <a:t>            VALUES (1, 'Taras', 'Shevchenko', 't@e.com', 'n/a', '</a:t>
            </a:r>
            <a:r>
              <a:rPr lang="en-US" dirty="0" err="1"/>
              <a:t>Moryntsi</a:t>
            </a:r>
            <a:r>
              <a:rPr lang="en-US" dirty="0"/>
              <a:t>');</a:t>
            </a:r>
          </a:p>
          <a:p>
            <a:endParaRPr lang="en-US" dirty="0"/>
          </a:p>
          <a:p>
            <a:r>
              <a:rPr lang="en-US" dirty="0"/>
              <a:t>            RAISE NOTICE 'Insert successful. Committing transaction.';</a:t>
            </a:r>
          </a:p>
          <a:p>
            <a:r>
              <a:rPr lang="en-US" dirty="0"/>
              <a:t>        END IF;</a:t>
            </a:r>
          </a:p>
          <a:p>
            <a:r>
              <a:rPr lang="en-US" dirty="0"/>
              <a:t>END $$;</a:t>
            </a:r>
            <a:endParaRPr lang="uk-UA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F20DF31-3015-DE0C-64C4-FB8F47C74D19}"/>
              </a:ext>
            </a:extLst>
          </p:cNvPr>
          <p:cNvSpPr txBox="1"/>
          <p:nvPr/>
        </p:nvSpPr>
        <p:spPr>
          <a:xfrm>
            <a:off x="4456286" y="1112425"/>
            <a:ext cx="55678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Enterprise insertion script example</a:t>
            </a:r>
            <a:endParaRPr lang="uk-UA" sz="2800" dirty="0"/>
          </a:p>
        </p:txBody>
      </p:sp>
    </p:spTree>
    <p:extLst>
      <p:ext uri="{BB962C8B-B14F-4D97-AF65-F5344CB8AC3E}">
        <p14:creationId xmlns:p14="http://schemas.microsoft.com/office/powerpoint/2010/main" val="11291781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95BAF4A-6D40-C51C-5E6C-831235955D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83211657-5E6D-8BE1-2C68-3F2C19F8C9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C8FCB786-75AA-0203-FFF6-0F8DABE5EC0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-3047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1EA87469-6B21-0AF0-7ECD-FB938E0AD5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42C787-A6D5-96E3-3B7B-9C86185F9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664267" cy="912441"/>
          </a:xfrm>
        </p:spPr>
        <p:txBody>
          <a:bodyPr>
            <a:normAutofit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Data modification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078CE94A-174B-590A-4DEB-2116C8135F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6" name="Freeform 29">
            <a:extLst>
              <a:ext uri="{FF2B5EF4-FFF2-40B4-BE49-F238E27FC236}">
                <a16:creationId xmlns:a16="http://schemas.microsoft.com/office/drawing/2014/main" id="{0D1970BA-DD67-3FF6-1732-6A56F6FF1884}"/>
              </a:ext>
            </a:extLst>
          </p:cNvPr>
          <p:cNvSpPr>
            <a:spLocks noChangeAspect="1"/>
          </p:cNvSpPr>
          <p:nvPr/>
        </p:nvSpPr>
        <p:spPr bwMode="auto">
          <a:xfrm>
            <a:off x="247130" y="1273474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INSERT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9C07A39F-A416-6C97-0F5F-A0C1EA86E688}"/>
              </a:ext>
            </a:extLst>
          </p:cNvPr>
          <p:cNvSpPr/>
          <p:nvPr/>
        </p:nvSpPr>
        <p:spPr>
          <a:xfrm>
            <a:off x="2549515" y="1729694"/>
            <a:ext cx="2031111" cy="912441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defTabSz="1219170"/>
            <a:r>
              <a:rPr lang="en-US" b="1" dirty="0">
                <a:solidFill>
                  <a:schemeClr val="bg1"/>
                </a:solidFill>
              </a:rPr>
              <a:t>INSERT INTO</a:t>
            </a:r>
          </a:p>
        </p:txBody>
      </p:sp>
      <p:sp>
        <p:nvSpPr>
          <p:cNvPr id="4" name="Rounded Rectangle 7">
            <a:extLst>
              <a:ext uri="{FF2B5EF4-FFF2-40B4-BE49-F238E27FC236}">
                <a16:creationId xmlns:a16="http://schemas.microsoft.com/office/drawing/2014/main" id="{E1ECF95A-1A96-ACA2-6A0E-D644F1DD57F0}"/>
              </a:ext>
            </a:extLst>
          </p:cNvPr>
          <p:cNvSpPr/>
          <p:nvPr/>
        </p:nvSpPr>
        <p:spPr>
          <a:xfrm>
            <a:off x="7420564" y="1729694"/>
            <a:ext cx="2031111" cy="912441"/>
          </a:xfrm>
          <a:prstGeom prst="round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defTabSz="1219170"/>
            <a:r>
              <a:rPr lang="en-US" b="1" dirty="0">
                <a:solidFill>
                  <a:schemeClr val="bg1"/>
                </a:solidFill>
              </a:rPr>
              <a:t>SELECT INTO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FBB5F6B-497B-04ED-BF29-A9E45FF878CA}"/>
              </a:ext>
            </a:extLst>
          </p:cNvPr>
          <p:cNvSpPr txBox="1"/>
          <p:nvPr/>
        </p:nvSpPr>
        <p:spPr>
          <a:xfrm>
            <a:off x="5739313" y="1801193"/>
            <a:ext cx="71032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vs</a:t>
            </a:r>
            <a:endParaRPr lang="uk-UA" sz="4400" dirty="0"/>
          </a:p>
        </p:txBody>
      </p:sp>
    </p:spTree>
    <p:extLst>
      <p:ext uri="{BB962C8B-B14F-4D97-AF65-F5344CB8AC3E}">
        <p14:creationId xmlns:p14="http://schemas.microsoft.com/office/powerpoint/2010/main" val="28297685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8C239B9-CCD6-5101-A902-3A1A8ED5C0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466EB13B-FE93-B415-A9BD-A7E0DC8A6D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7E11F759-A9B4-B340-B0CC-29B7DE3CD3E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-3047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032F8ED6-A5F8-43AE-E939-E5FE729803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1D920D-E137-775B-D852-DC077B65F7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664267" cy="912441"/>
          </a:xfrm>
        </p:spPr>
        <p:txBody>
          <a:bodyPr>
            <a:normAutofit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Data modification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9CFABD45-D6EB-6367-AB63-CC61E101DD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6" name="Freeform 29">
            <a:extLst>
              <a:ext uri="{FF2B5EF4-FFF2-40B4-BE49-F238E27FC236}">
                <a16:creationId xmlns:a16="http://schemas.microsoft.com/office/drawing/2014/main" id="{723461A0-36C2-3596-1577-CAFBDC9F14CF}"/>
              </a:ext>
            </a:extLst>
          </p:cNvPr>
          <p:cNvSpPr>
            <a:spLocks noChangeAspect="1"/>
          </p:cNvSpPr>
          <p:nvPr/>
        </p:nvSpPr>
        <p:spPr bwMode="auto">
          <a:xfrm>
            <a:off x="247130" y="1273474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INSERT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53932AA-4E3E-1A48-EB96-11C34BB9EB3E}"/>
              </a:ext>
            </a:extLst>
          </p:cNvPr>
          <p:cNvSpPr/>
          <p:nvPr/>
        </p:nvSpPr>
        <p:spPr>
          <a:xfrm>
            <a:off x="2549515" y="1729694"/>
            <a:ext cx="2031111" cy="912441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defTabSz="1219170"/>
            <a:r>
              <a:rPr lang="en-US" b="1" dirty="0">
                <a:solidFill>
                  <a:schemeClr val="bg1"/>
                </a:solidFill>
              </a:rPr>
              <a:t>INSERT INTO</a:t>
            </a:r>
          </a:p>
        </p:txBody>
      </p:sp>
      <p:sp>
        <p:nvSpPr>
          <p:cNvPr id="4" name="Rounded Rectangle 7">
            <a:extLst>
              <a:ext uri="{FF2B5EF4-FFF2-40B4-BE49-F238E27FC236}">
                <a16:creationId xmlns:a16="http://schemas.microsoft.com/office/drawing/2014/main" id="{2AC1CAAD-F496-4E4A-171E-4CB3F3EAD84D}"/>
              </a:ext>
            </a:extLst>
          </p:cNvPr>
          <p:cNvSpPr/>
          <p:nvPr/>
        </p:nvSpPr>
        <p:spPr>
          <a:xfrm>
            <a:off x="7420564" y="1729694"/>
            <a:ext cx="2031111" cy="912441"/>
          </a:xfrm>
          <a:prstGeom prst="round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defTabSz="1219170"/>
            <a:r>
              <a:rPr lang="en-US" b="1" dirty="0">
                <a:solidFill>
                  <a:schemeClr val="bg1"/>
                </a:solidFill>
              </a:rPr>
              <a:t>SELECT INTO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712794-6211-2596-8E00-B6A6B22B434D}"/>
              </a:ext>
            </a:extLst>
          </p:cNvPr>
          <p:cNvSpPr txBox="1"/>
          <p:nvPr/>
        </p:nvSpPr>
        <p:spPr>
          <a:xfrm>
            <a:off x="5739313" y="1801193"/>
            <a:ext cx="71032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vs</a:t>
            </a:r>
            <a:endParaRPr lang="uk-UA" sz="4400" dirty="0"/>
          </a:p>
        </p:txBody>
      </p:sp>
      <p:sp>
        <p:nvSpPr>
          <p:cNvPr id="9" name="Rounded Rectangle 7">
            <a:extLst>
              <a:ext uri="{FF2B5EF4-FFF2-40B4-BE49-F238E27FC236}">
                <a16:creationId xmlns:a16="http://schemas.microsoft.com/office/drawing/2014/main" id="{F359BE5B-C4BF-7BC1-2481-81DBBCA0BF58}"/>
              </a:ext>
            </a:extLst>
          </p:cNvPr>
          <p:cNvSpPr/>
          <p:nvPr/>
        </p:nvSpPr>
        <p:spPr>
          <a:xfrm>
            <a:off x="1406107" y="3303425"/>
            <a:ext cx="3227668" cy="1216817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defTabSz="1219170"/>
            <a:r>
              <a:rPr lang="en-US" b="1" dirty="0">
                <a:solidFill>
                  <a:schemeClr val="bg1"/>
                </a:solidFill>
              </a:rPr>
              <a:t>INSERT INTO adds a new row to the existing table</a:t>
            </a:r>
          </a:p>
        </p:txBody>
      </p:sp>
    </p:spTree>
    <p:extLst>
      <p:ext uri="{BB962C8B-B14F-4D97-AF65-F5344CB8AC3E}">
        <p14:creationId xmlns:p14="http://schemas.microsoft.com/office/powerpoint/2010/main" val="1575456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AA66819-1796-4A45-73AB-70ADF6FF22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E65EDB6-D220-CEA9-D338-7B1D6A903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97570FEC-DAE4-9A7F-5223-21202E0D53E2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-3047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A7EDD689-9343-F4A3-6F45-68C9CE17B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01EA60-5788-225A-9CC7-48EE669FA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664267" cy="912441"/>
          </a:xfrm>
        </p:spPr>
        <p:txBody>
          <a:bodyPr>
            <a:normAutofit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Data modification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15BFE701-E7D9-7D18-AD95-127B5AB049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6" name="Freeform 29">
            <a:extLst>
              <a:ext uri="{FF2B5EF4-FFF2-40B4-BE49-F238E27FC236}">
                <a16:creationId xmlns:a16="http://schemas.microsoft.com/office/drawing/2014/main" id="{6B918ECF-B8D7-2B7E-18F6-71E4527EAC5A}"/>
              </a:ext>
            </a:extLst>
          </p:cNvPr>
          <p:cNvSpPr>
            <a:spLocks noChangeAspect="1"/>
          </p:cNvSpPr>
          <p:nvPr/>
        </p:nvSpPr>
        <p:spPr bwMode="auto">
          <a:xfrm>
            <a:off x="247130" y="1273474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INSERT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D2B80A4F-080E-53A2-E3B5-0F6F4D573443}"/>
              </a:ext>
            </a:extLst>
          </p:cNvPr>
          <p:cNvSpPr/>
          <p:nvPr/>
        </p:nvSpPr>
        <p:spPr>
          <a:xfrm>
            <a:off x="2549515" y="1729694"/>
            <a:ext cx="2031111" cy="912441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defTabSz="1219170"/>
            <a:r>
              <a:rPr lang="en-US" b="1" dirty="0">
                <a:solidFill>
                  <a:schemeClr val="bg1"/>
                </a:solidFill>
              </a:rPr>
              <a:t>INSERT INTO</a:t>
            </a:r>
          </a:p>
        </p:txBody>
      </p:sp>
      <p:sp>
        <p:nvSpPr>
          <p:cNvPr id="4" name="Rounded Rectangle 7">
            <a:extLst>
              <a:ext uri="{FF2B5EF4-FFF2-40B4-BE49-F238E27FC236}">
                <a16:creationId xmlns:a16="http://schemas.microsoft.com/office/drawing/2014/main" id="{CC095FF8-4A3B-C9FF-9F78-1E5106FB732E}"/>
              </a:ext>
            </a:extLst>
          </p:cNvPr>
          <p:cNvSpPr/>
          <p:nvPr/>
        </p:nvSpPr>
        <p:spPr>
          <a:xfrm>
            <a:off x="7420564" y="1729694"/>
            <a:ext cx="2031111" cy="912441"/>
          </a:xfrm>
          <a:prstGeom prst="round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defTabSz="1219170"/>
            <a:r>
              <a:rPr lang="en-US" b="1" dirty="0">
                <a:solidFill>
                  <a:schemeClr val="bg1"/>
                </a:solidFill>
              </a:rPr>
              <a:t>SELECT INTO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622D7D-0A31-FCDA-A681-301966D12952}"/>
              </a:ext>
            </a:extLst>
          </p:cNvPr>
          <p:cNvSpPr txBox="1"/>
          <p:nvPr/>
        </p:nvSpPr>
        <p:spPr>
          <a:xfrm>
            <a:off x="5739313" y="1801193"/>
            <a:ext cx="71032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vs</a:t>
            </a:r>
            <a:endParaRPr lang="uk-UA" sz="4400" dirty="0"/>
          </a:p>
        </p:txBody>
      </p:sp>
      <p:sp>
        <p:nvSpPr>
          <p:cNvPr id="9" name="Rounded Rectangle 7">
            <a:extLst>
              <a:ext uri="{FF2B5EF4-FFF2-40B4-BE49-F238E27FC236}">
                <a16:creationId xmlns:a16="http://schemas.microsoft.com/office/drawing/2014/main" id="{0C288D0D-751B-2D34-D908-44DAE8DE59B8}"/>
              </a:ext>
            </a:extLst>
          </p:cNvPr>
          <p:cNvSpPr/>
          <p:nvPr/>
        </p:nvSpPr>
        <p:spPr>
          <a:xfrm>
            <a:off x="1406107" y="3303425"/>
            <a:ext cx="3227668" cy="1216817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defTabSz="1219170"/>
            <a:r>
              <a:rPr lang="en-US" b="1" dirty="0">
                <a:solidFill>
                  <a:schemeClr val="bg1"/>
                </a:solidFill>
              </a:rPr>
              <a:t>INSERT INTO adds a new row to the existing table</a:t>
            </a:r>
          </a:p>
        </p:txBody>
      </p:sp>
      <p:sp>
        <p:nvSpPr>
          <p:cNvPr id="10" name="Rounded Rectangle 7">
            <a:extLst>
              <a:ext uri="{FF2B5EF4-FFF2-40B4-BE49-F238E27FC236}">
                <a16:creationId xmlns:a16="http://schemas.microsoft.com/office/drawing/2014/main" id="{5C19A4B5-CB20-428B-A696-F2F92B29718B}"/>
              </a:ext>
            </a:extLst>
          </p:cNvPr>
          <p:cNvSpPr/>
          <p:nvPr/>
        </p:nvSpPr>
        <p:spPr>
          <a:xfrm>
            <a:off x="7420562" y="3303425"/>
            <a:ext cx="3724765" cy="1216817"/>
          </a:xfrm>
          <a:prstGeom prst="round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defTabSz="1219170"/>
            <a:r>
              <a:rPr lang="en-US" b="1" dirty="0">
                <a:solidFill>
                  <a:schemeClr val="bg1"/>
                </a:solidFill>
              </a:rPr>
              <a:t>SELECT INTO creates a new table and populates it with data from an existing table base on the SELECT query.</a:t>
            </a:r>
          </a:p>
        </p:txBody>
      </p:sp>
    </p:spTree>
    <p:extLst>
      <p:ext uri="{BB962C8B-B14F-4D97-AF65-F5344CB8AC3E}">
        <p14:creationId xmlns:p14="http://schemas.microsoft.com/office/powerpoint/2010/main" val="11304488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3593989-1474-1023-0DB4-EABE096570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79BF12CF-C299-DC2A-F349-62A3357836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6F4F9108-F7BB-E4D2-C26D-6E1B6E183E1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-3047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86A49635-4D71-EF94-B4E2-BB788DB77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8A8634-CCC1-C66A-DB83-2DF191E865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664267" cy="912441"/>
          </a:xfrm>
        </p:spPr>
        <p:txBody>
          <a:bodyPr>
            <a:normAutofit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Data modification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15A0ED1B-AB7B-08EE-32AB-75B20D57F0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6" name="Freeform 29">
            <a:extLst>
              <a:ext uri="{FF2B5EF4-FFF2-40B4-BE49-F238E27FC236}">
                <a16:creationId xmlns:a16="http://schemas.microsoft.com/office/drawing/2014/main" id="{1A7A3C95-218E-CB7D-1D4A-495A465522AE}"/>
              </a:ext>
            </a:extLst>
          </p:cNvPr>
          <p:cNvSpPr>
            <a:spLocks noChangeAspect="1"/>
          </p:cNvSpPr>
          <p:nvPr/>
        </p:nvSpPr>
        <p:spPr bwMode="auto">
          <a:xfrm>
            <a:off x="247130" y="1273474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INSERT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8926223-8EEB-395E-8AC4-A63459AA5169}"/>
              </a:ext>
            </a:extLst>
          </p:cNvPr>
          <p:cNvSpPr/>
          <p:nvPr/>
        </p:nvSpPr>
        <p:spPr>
          <a:xfrm>
            <a:off x="2792885" y="1273474"/>
            <a:ext cx="8119104" cy="3402044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b="1" dirty="0">
                <a:solidFill>
                  <a:schemeClr val="bg1"/>
                </a:solidFill>
              </a:rPr>
              <a:t>SUMMARY:</a:t>
            </a:r>
          </a:p>
          <a:p>
            <a:pPr defTabSz="1219170"/>
            <a:endParaRPr lang="en-US" b="1" dirty="0">
              <a:solidFill>
                <a:schemeClr val="bg1"/>
              </a:solidFill>
            </a:endParaRPr>
          </a:p>
          <a:p>
            <a:pPr marL="285750" indent="-285750" defTabSz="1219170">
              <a:buFontTx/>
              <a:buChar char="-"/>
            </a:pPr>
            <a:r>
              <a:rPr lang="en-US" b="1" dirty="0">
                <a:solidFill>
                  <a:schemeClr val="bg1"/>
                </a:solidFill>
              </a:rPr>
              <a:t>Use DEFAULT values for missing columns</a:t>
            </a:r>
          </a:p>
          <a:p>
            <a:pPr marL="285750" indent="-285750" defTabSz="1219170">
              <a:buFontTx/>
              <a:buChar char="-"/>
            </a:pPr>
            <a:endParaRPr lang="en-US" b="1" dirty="0">
              <a:solidFill>
                <a:schemeClr val="bg1"/>
              </a:solidFill>
            </a:endParaRPr>
          </a:p>
          <a:p>
            <a:pPr marL="285750" indent="-285750" defTabSz="1219170">
              <a:buFontTx/>
              <a:buChar char="-"/>
            </a:pPr>
            <a:r>
              <a:rPr lang="en-US" b="1" dirty="0">
                <a:solidFill>
                  <a:schemeClr val="bg1"/>
                </a:solidFill>
              </a:rPr>
              <a:t>Validate data types before inserting</a:t>
            </a:r>
          </a:p>
          <a:p>
            <a:pPr marL="285750" indent="-285750" defTabSz="1219170">
              <a:buFontTx/>
              <a:buChar char="-"/>
            </a:pPr>
            <a:endParaRPr lang="en-US" b="1" dirty="0">
              <a:solidFill>
                <a:schemeClr val="bg1"/>
              </a:solidFill>
            </a:endParaRPr>
          </a:p>
          <a:p>
            <a:pPr marL="285750" indent="-285750" defTabSz="1219170">
              <a:buFontTx/>
              <a:buChar char="-"/>
            </a:pPr>
            <a:r>
              <a:rPr lang="en-US" b="1" dirty="0">
                <a:solidFill>
                  <a:schemeClr val="bg1"/>
                </a:solidFill>
              </a:rPr>
              <a:t>Handle duplicate keys with ON CONFLICT</a:t>
            </a:r>
          </a:p>
          <a:p>
            <a:pPr marL="285750" indent="-285750" defTabSz="1219170">
              <a:buFontTx/>
              <a:buChar char="-"/>
            </a:pPr>
            <a:endParaRPr lang="en-US" b="1" dirty="0">
              <a:solidFill>
                <a:schemeClr val="bg1"/>
              </a:solidFill>
            </a:endParaRPr>
          </a:p>
          <a:p>
            <a:pPr marL="285750" indent="-285750" defTabSz="1219170">
              <a:buFontTx/>
              <a:buChar char="-"/>
            </a:pPr>
            <a:r>
              <a:rPr lang="en-US" b="1" dirty="0">
                <a:solidFill>
                  <a:schemeClr val="bg1"/>
                </a:solidFill>
              </a:rPr>
              <a:t>Use Transactions for bulk inserts to ensure atomicity</a:t>
            </a:r>
          </a:p>
          <a:p>
            <a:pPr defTabSz="1219170"/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16151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97D6BB3-AB66-4B3E-DACB-FE0663FB3A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A1AE2E9F-B3E1-A663-F85E-8A22F03788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5A4F555A-0DCB-16BC-802D-9D3366F5B4C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FA6F265D-4DA5-8A44-4175-0EEB6C3BBD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32ECBE-1BBD-87BE-5215-B7B41F7F86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573703" cy="912441"/>
          </a:xfrm>
        </p:spPr>
        <p:txBody>
          <a:bodyPr>
            <a:normAutofit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Data modification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A392666A-7988-5B06-B876-441B4EE834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6" name="Freeform 29">
            <a:extLst>
              <a:ext uri="{FF2B5EF4-FFF2-40B4-BE49-F238E27FC236}">
                <a16:creationId xmlns:a16="http://schemas.microsoft.com/office/drawing/2014/main" id="{87E5F8F0-CD03-FA4D-4500-5AFDC26617B4}"/>
              </a:ext>
            </a:extLst>
          </p:cNvPr>
          <p:cNvSpPr>
            <a:spLocks noChangeAspect="1"/>
          </p:cNvSpPr>
          <p:nvPr/>
        </p:nvSpPr>
        <p:spPr bwMode="auto">
          <a:xfrm>
            <a:off x="1590270" y="2054291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UPDATE</a:t>
            </a:r>
          </a:p>
        </p:txBody>
      </p:sp>
      <p:sp>
        <p:nvSpPr>
          <p:cNvPr id="8" name="Freeform 29">
            <a:extLst>
              <a:ext uri="{FF2B5EF4-FFF2-40B4-BE49-F238E27FC236}">
                <a16:creationId xmlns:a16="http://schemas.microsoft.com/office/drawing/2014/main" id="{602BD6FF-B7C8-4785-3A10-0B4A269A2653}"/>
              </a:ext>
            </a:extLst>
          </p:cNvPr>
          <p:cNvSpPr>
            <a:spLocks noChangeAspect="1"/>
          </p:cNvSpPr>
          <p:nvPr/>
        </p:nvSpPr>
        <p:spPr bwMode="auto">
          <a:xfrm>
            <a:off x="247130" y="1273474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solidFill>
            <a:schemeClr val="bg1"/>
          </a:solidFill>
          <a:ln w="25400" cap="flat" cmpd="sng" algn="ctr">
            <a:gradFill>
              <a:gsLst>
                <a:gs pos="7000">
                  <a:schemeClr val="accent2"/>
                </a:gs>
                <a:gs pos="50000">
                  <a:schemeClr val="accent5"/>
                </a:gs>
                <a:gs pos="100000">
                  <a:schemeClr val="accent4"/>
                </a:gs>
              </a:gsLst>
              <a:lin ang="30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accent5"/>
                </a:solidFill>
              </a:rPr>
              <a:t>INSERT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C0E77071-AEFA-1A71-C683-2164FD7ED00A}"/>
              </a:ext>
            </a:extLst>
          </p:cNvPr>
          <p:cNvSpPr/>
          <p:nvPr/>
        </p:nvSpPr>
        <p:spPr>
          <a:xfrm>
            <a:off x="3672529" y="811880"/>
            <a:ext cx="8119104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defTabSz="1219170"/>
            <a:r>
              <a:rPr lang="en-US" b="1" dirty="0">
                <a:solidFill>
                  <a:schemeClr val="bg1"/>
                </a:solidFill>
              </a:rPr>
              <a:t>The UPDATE command allows you to modify data in existing rows based on specific conditions</a:t>
            </a:r>
          </a:p>
        </p:txBody>
      </p:sp>
    </p:spTree>
    <p:extLst>
      <p:ext uri="{BB962C8B-B14F-4D97-AF65-F5344CB8AC3E}">
        <p14:creationId xmlns:p14="http://schemas.microsoft.com/office/powerpoint/2010/main" val="329871294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6126DFC-0F47-D10C-A598-DF2107B1DB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D05F9BFC-B853-778C-3648-5020EFFE2D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6284D9E6-2E04-76B3-8226-BF10EFA591D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26CDD5E4-6D92-6C77-AAC3-29338AF00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29605F-9BD1-1B73-0417-0B33F06D0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573703" cy="912441"/>
          </a:xfrm>
        </p:spPr>
        <p:txBody>
          <a:bodyPr>
            <a:normAutofit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Data modification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B5D3555E-8469-276E-4A62-06770019F7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6" name="Freeform 29">
            <a:extLst>
              <a:ext uri="{FF2B5EF4-FFF2-40B4-BE49-F238E27FC236}">
                <a16:creationId xmlns:a16="http://schemas.microsoft.com/office/drawing/2014/main" id="{B9CA1BF8-AEB3-4A87-A15F-B35704AF6FC1}"/>
              </a:ext>
            </a:extLst>
          </p:cNvPr>
          <p:cNvSpPr>
            <a:spLocks noChangeAspect="1"/>
          </p:cNvSpPr>
          <p:nvPr/>
        </p:nvSpPr>
        <p:spPr bwMode="auto">
          <a:xfrm>
            <a:off x="1590270" y="2054291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UPDATE</a:t>
            </a:r>
          </a:p>
        </p:txBody>
      </p:sp>
      <p:sp>
        <p:nvSpPr>
          <p:cNvPr id="8" name="Freeform 29">
            <a:extLst>
              <a:ext uri="{FF2B5EF4-FFF2-40B4-BE49-F238E27FC236}">
                <a16:creationId xmlns:a16="http://schemas.microsoft.com/office/drawing/2014/main" id="{B2C5588E-47DA-FDDF-086D-EDDE1A5AA35C}"/>
              </a:ext>
            </a:extLst>
          </p:cNvPr>
          <p:cNvSpPr>
            <a:spLocks noChangeAspect="1"/>
          </p:cNvSpPr>
          <p:nvPr/>
        </p:nvSpPr>
        <p:spPr bwMode="auto">
          <a:xfrm>
            <a:off x="247130" y="1273474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solidFill>
            <a:schemeClr val="bg1"/>
          </a:solidFill>
          <a:ln w="25400" cap="flat" cmpd="sng" algn="ctr">
            <a:gradFill>
              <a:gsLst>
                <a:gs pos="7000">
                  <a:schemeClr val="accent2"/>
                </a:gs>
                <a:gs pos="50000">
                  <a:schemeClr val="accent5"/>
                </a:gs>
                <a:gs pos="100000">
                  <a:schemeClr val="accent4"/>
                </a:gs>
              </a:gsLst>
              <a:lin ang="30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accent5"/>
                </a:solidFill>
              </a:rPr>
              <a:t>INSERT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00C1A9A6-F8BF-74AA-429E-DA81B4FB3879}"/>
              </a:ext>
            </a:extLst>
          </p:cNvPr>
          <p:cNvSpPr/>
          <p:nvPr/>
        </p:nvSpPr>
        <p:spPr>
          <a:xfrm>
            <a:off x="3696370" y="811125"/>
            <a:ext cx="8119104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defTabSz="1219170"/>
            <a:r>
              <a:rPr lang="en-US" b="1" dirty="0">
                <a:solidFill>
                  <a:schemeClr val="bg1"/>
                </a:solidFill>
              </a:rPr>
              <a:t>The UPDATE command allows you to modify data in existing rows based on specific conditions</a:t>
            </a:r>
          </a:p>
        </p:txBody>
      </p:sp>
      <p:sp>
        <p:nvSpPr>
          <p:cNvPr id="4" name="Rounded Rectangle 9">
            <a:extLst>
              <a:ext uri="{FF2B5EF4-FFF2-40B4-BE49-F238E27FC236}">
                <a16:creationId xmlns:a16="http://schemas.microsoft.com/office/drawing/2014/main" id="{CC695B85-A2F2-6BBC-ED1F-9DEC3A0458BF}"/>
              </a:ext>
            </a:extLst>
          </p:cNvPr>
          <p:cNvSpPr/>
          <p:nvPr/>
        </p:nvSpPr>
        <p:spPr>
          <a:xfrm>
            <a:off x="3696370" y="1937334"/>
            <a:ext cx="8119104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defTabSz="1219170"/>
            <a:r>
              <a:rPr lang="en-US" b="1" dirty="0">
                <a:solidFill>
                  <a:schemeClr val="bg1"/>
                </a:solidFill>
              </a:rPr>
              <a:t>The ALTER TABLE allows you to change the structure of an existing table, such as adding new columns or modifying data types</a:t>
            </a:r>
          </a:p>
        </p:txBody>
      </p:sp>
    </p:spTree>
    <p:extLst>
      <p:ext uri="{BB962C8B-B14F-4D97-AF65-F5344CB8AC3E}">
        <p14:creationId xmlns:p14="http://schemas.microsoft.com/office/powerpoint/2010/main" val="16097604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170B397-79B3-ADDE-C043-804420AAEA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2A6BF-274B-BBC8-BB97-2CF6D72489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F613B3B0-1A7E-D22B-5052-7C0959F6428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1BE9C1E-B89A-8250-BE85-D5F92E41E6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9DF8DB-0A87-D8A0-7E44-44053A2018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573703" cy="912441"/>
          </a:xfrm>
        </p:spPr>
        <p:txBody>
          <a:bodyPr>
            <a:normAutofit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Data modification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F1BFA711-8E5E-2195-4FEB-C23C18FA75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6" name="Freeform 29">
            <a:extLst>
              <a:ext uri="{FF2B5EF4-FFF2-40B4-BE49-F238E27FC236}">
                <a16:creationId xmlns:a16="http://schemas.microsoft.com/office/drawing/2014/main" id="{E9AE2F0B-D3A1-E97E-6F3A-315461CCDC9C}"/>
              </a:ext>
            </a:extLst>
          </p:cNvPr>
          <p:cNvSpPr>
            <a:spLocks noChangeAspect="1"/>
          </p:cNvSpPr>
          <p:nvPr/>
        </p:nvSpPr>
        <p:spPr bwMode="auto">
          <a:xfrm>
            <a:off x="1590270" y="2054291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UPDATE</a:t>
            </a:r>
          </a:p>
        </p:txBody>
      </p:sp>
      <p:sp>
        <p:nvSpPr>
          <p:cNvPr id="8" name="Freeform 29">
            <a:extLst>
              <a:ext uri="{FF2B5EF4-FFF2-40B4-BE49-F238E27FC236}">
                <a16:creationId xmlns:a16="http://schemas.microsoft.com/office/drawing/2014/main" id="{22E75251-EF69-5862-7881-9E947884A2DF}"/>
              </a:ext>
            </a:extLst>
          </p:cNvPr>
          <p:cNvSpPr>
            <a:spLocks noChangeAspect="1"/>
          </p:cNvSpPr>
          <p:nvPr/>
        </p:nvSpPr>
        <p:spPr bwMode="auto">
          <a:xfrm>
            <a:off x="247130" y="1273474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solidFill>
            <a:schemeClr val="bg1"/>
          </a:solidFill>
          <a:ln w="25400" cap="flat" cmpd="sng" algn="ctr">
            <a:gradFill>
              <a:gsLst>
                <a:gs pos="7000">
                  <a:schemeClr val="accent2"/>
                </a:gs>
                <a:gs pos="50000">
                  <a:schemeClr val="accent5"/>
                </a:gs>
                <a:gs pos="100000">
                  <a:schemeClr val="accent4"/>
                </a:gs>
              </a:gsLst>
              <a:lin ang="30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accent5"/>
                </a:solidFill>
              </a:rPr>
              <a:t>INSERT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8E1EB235-E0C1-07D8-8A53-55E37F283D24}"/>
              </a:ext>
            </a:extLst>
          </p:cNvPr>
          <p:cNvSpPr/>
          <p:nvPr/>
        </p:nvSpPr>
        <p:spPr>
          <a:xfrm>
            <a:off x="3687744" y="811880"/>
            <a:ext cx="8119104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defTabSz="1219170"/>
            <a:r>
              <a:rPr lang="en-US" b="1" dirty="0">
                <a:solidFill>
                  <a:schemeClr val="bg1"/>
                </a:solidFill>
              </a:rPr>
              <a:t>The UPDATE command allows you to modify data in existing rows based on specific conditions</a:t>
            </a:r>
          </a:p>
        </p:txBody>
      </p:sp>
      <p:sp>
        <p:nvSpPr>
          <p:cNvPr id="4" name="Rounded Rectangle 9">
            <a:extLst>
              <a:ext uri="{FF2B5EF4-FFF2-40B4-BE49-F238E27FC236}">
                <a16:creationId xmlns:a16="http://schemas.microsoft.com/office/drawing/2014/main" id="{FF4DD244-922F-E2FD-C9A6-714E1E8D8FFF}"/>
              </a:ext>
            </a:extLst>
          </p:cNvPr>
          <p:cNvSpPr/>
          <p:nvPr/>
        </p:nvSpPr>
        <p:spPr>
          <a:xfrm>
            <a:off x="3687744" y="1938089"/>
            <a:ext cx="8119104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defTabSz="1219170"/>
            <a:r>
              <a:rPr lang="en-US" b="1" dirty="0">
                <a:solidFill>
                  <a:schemeClr val="bg1"/>
                </a:solidFill>
              </a:rPr>
              <a:t>The ALTER TABLE allows you to change the structure of an existing table, such as adding new columns or modifying data types</a:t>
            </a:r>
          </a:p>
        </p:txBody>
      </p:sp>
      <p:sp>
        <p:nvSpPr>
          <p:cNvPr id="7" name="Rounded Rectangle 9">
            <a:extLst>
              <a:ext uri="{FF2B5EF4-FFF2-40B4-BE49-F238E27FC236}">
                <a16:creationId xmlns:a16="http://schemas.microsoft.com/office/drawing/2014/main" id="{6805C194-5AEC-30B8-BAE2-1DF17CF8A15A}"/>
              </a:ext>
            </a:extLst>
          </p:cNvPr>
          <p:cNvSpPr/>
          <p:nvPr/>
        </p:nvSpPr>
        <p:spPr>
          <a:xfrm>
            <a:off x="3687744" y="3140239"/>
            <a:ext cx="8119104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defTabSz="1219170"/>
            <a:r>
              <a:rPr lang="en-US" b="1" dirty="0">
                <a:solidFill>
                  <a:schemeClr val="bg1"/>
                </a:solidFill>
              </a:rPr>
              <a:t>Concurrent updates might result in Lost Updates Phenomena, use optimistic or pessimistic locking if needed</a:t>
            </a:r>
          </a:p>
        </p:txBody>
      </p:sp>
    </p:spTree>
    <p:extLst>
      <p:ext uri="{BB962C8B-B14F-4D97-AF65-F5344CB8AC3E}">
        <p14:creationId xmlns:p14="http://schemas.microsoft.com/office/powerpoint/2010/main" val="14379203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A0911A8-C808-527C-EB73-1C3712C01A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54">
            <a:extLst>
              <a:ext uri="{FF2B5EF4-FFF2-40B4-BE49-F238E27FC236}">
                <a16:creationId xmlns:a16="http://schemas.microsoft.com/office/drawing/2014/main" id="{F6752C5C-BE0A-1499-128D-AB84AE0BBC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7FE4A4-106B-8AE3-B956-86A6B9A9C4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14661" y="1346200"/>
            <a:ext cx="6482746" cy="3284538"/>
          </a:xfrm>
        </p:spPr>
        <p:txBody>
          <a:bodyPr anchor="b">
            <a:normAutofit/>
          </a:bodyPr>
          <a:lstStyle/>
          <a:p>
            <a:pPr algn="l"/>
            <a:r>
              <a:rPr lang="en-US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Data </a:t>
            </a:r>
            <a:br>
              <a:rPr lang="en-US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Modification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42D637-DEDF-8850-FA29-B10D87755F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14661" y="4630738"/>
            <a:ext cx="6099502" cy="1150937"/>
          </a:xfrm>
        </p:spPr>
        <p:txBody>
          <a:bodyPr anchor="t">
            <a:normAutofit/>
          </a:bodyPr>
          <a:lstStyle/>
          <a:p>
            <a:pPr algn="l"/>
            <a:r>
              <a:rPr lang="en-US" i="1" dirty="0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49000">
                      <a:schemeClr val="accent5">
                        <a:lumMod val="60000"/>
                        <a:lumOff val="40000"/>
                      </a:schemeClr>
                    </a:gs>
                    <a:gs pos="78000">
                      <a:schemeClr val="tx2">
                        <a:lumMod val="50000"/>
                        <a:lumOff val="50000"/>
                      </a:schemeClr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&lt;Let’s explore common data modifications commands&gt;</a:t>
            </a:r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B3055E24-B739-EAF0-B9AB-E6A7AFAC9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84938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53D16367-D309-2D00-B2B8-2745F8CEC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25575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3133782-24F0-9E75-9462-879057FE171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4089"/>
          <a:stretch/>
        </p:blipFill>
        <p:spPr>
          <a:xfrm>
            <a:off x="-1507" y="10"/>
            <a:ext cx="5205951" cy="6857990"/>
          </a:xfrm>
          <a:custGeom>
            <a:avLst/>
            <a:gdLst/>
            <a:ahLst/>
            <a:cxnLst/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61" name="Freeform: Shape 60">
            <a:extLst>
              <a:ext uri="{FF2B5EF4-FFF2-40B4-BE49-F238E27FC236}">
                <a16:creationId xmlns:a16="http://schemas.microsoft.com/office/drawing/2014/main" id="{3A52969B-E92E-A546-EBBC-BF9192D91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59072" y="0"/>
            <a:ext cx="2845372" cy="6858000"/>
          </a:xfrm>
          <a:custGeom>
            <a:avLst/>
            <a:gdLst>
              <a:gd name="connsiteX0" fmla="*/ 939908 w 2845372"/>
              <a:gd name="connsiteY0" fmla="*/ 0 h 6858000"/>
              <a:gd name="connsiteX1" fmla="*/ 1222349 w 2845372"/>
              <a:gd name="connsiteY1" fmla="*/ 0 h 6858000"/>
              <a:gd name="connsiteX2" fmla="*/ 1244473 w 2845372"/>
              <a:gd name="connsiteY2" fmla="*/ 14997 h 6858000"/>
              <a:gd name="connsiteX3" fmla="*/ 2845372 w 2845372"/>
              <a:gd name="connsiteY3" fmla="*/ 3621656 h 6858000"/>
              <a:gd name="connsiteX4" fmla="*/ 971022 w 2845372"/>
              <a:gd name="connsiteY4" fmla="*/ 6374814 h 6858000"/>
              <a:gd name="connsiteX5" fmla="*/ 454374 w 2845372"/>
              <a:gd name="connsiteY5" fmla="*/ 6780599 h 6858000"/>
              <a:gd name="connsiteX6" fmla="*/ 342618 w 2845372"/>
              <a:gd name="connsiteY6" fmla="*/ 6858000 h 6858000"/>
              <a:gd name="connsiteX7" fmla="*/ 129116 w 2845372"/>
              <a:gd name="connsiteY7" fmla="*/ 6858000 h 6858000"/>
              <a:gd name="connsiteX8" fmla="*/ 0 w 2845372"/>
              <a:gd name="connsiteY8" fmla="*/ 6858000 h 6858000"/>
              <a:gd name="connsiteX9" fmla="*/ 119401 w 2845372"/>
              <a:gd name="connsiteY9" fmla="*/ 6780599 h 6858000"/>
              <a:gd name="connsiteX10" fmla="*/ 671389 w 2845372"/>
              <a:gd name="connsiteY10" fmla="*/ 6374814 h 6858000"/>
              <a:gd name="connsiteX11" fmla="*/ 2673952 w 2845372"/>
              <a:gd name="connsiteY11" fmla="*/ 3621656 h 6858000"/>
              <a:gd name="connsiteX12" fmla="*/ 963545 w 2845372"/>
              <a:gd name="connsiteY12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45372" h="6858000">
                <a:moveTo>
                  <a:pt x="939908" y="0"/>
                </a:moveTo>
                <a:lnTo>
                  <a:pt x="1222349" y="0"/>
                </a:lnTo>
                <a:lnTo>
                  <a:pt x="1244473" y="14997"/>
                </a:lnTo>
                <a:cubicBezTo>
                  <a:pt x="2271636" y="754641"/>
                  <a:pt x="2845372" y="2093192"/>
                  <a:pt x="2845372" y="3621656"/>
                </a:cubicBezTo>
                <a:cubicBezTo>
                  <a:pt x="2845372" y="4969131"/>
                  <a:pt x="1916647" y="5602839"/>
                  <a:pt x="971022" y="6374814"/>
                </a:cubicBezTo>
                <a:cubicBezTo>
                  <a:pt x="798819" y="6515397"/>
                  <a:pt x="628192" y="6653108"/>
                  <a:pt x="454374" y="6780599"/>
                </a:cubicBezTo>
                <a:lnTo>
                  <a:pt x="342618" y="6858000"/>
                </a:lnTo>
                <a:lnTo>
                  <a:pt x="129116" y="6858000"/>
                </a:lnTo>
                <a:lnTo>
                  <a:pt x="0" y="6858000"/>
                </a:lnTo>
                <a:lnTo>
                  <a:pt x="119401" y="6780599"/>
                </a:lnTo>
                <a:cubicBezTo>
                  <a:pt x="305108" y="6653108"/>
                  <a:pt x="487407" y="6515397"/>
                  <a:pt x="671389" y="6374814"/>
                </a:cubicBezTo>
                <a:cubicBezTo>
                  <a:pt x="1681699" y="5602839"/>
                  <a:pt x="2673952" y="4969131"/>
                  <a:pt x="2673952" y="3621656"/>
                </a:cubicBezTo>
                <a:cubicBezTo>
                  <a:pt x="2673952" y="2093192"/>
                  <a:pt x="2060970" y="754641"/>
                  <a:pt x="963545" y="14997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5" name="Picture 4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B6D7CA9E-3018-505A-C0C5-820C2D2715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148555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7A471D2-2E78-2992-65DD-F3A7612895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525DEB2A-1535-CE2B-AD69-EFA9419041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DF36EA44-8FBE-C71B-7474-8E7BEC97BEE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191AC611-955A-045F-D34C-1B23B0DC5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3C7BFE-E3F2-A161-427E-17FE62041E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573703" cy="912441"/>
          </a:xfrm>
        </p:spPr>
        <p:txBody>
          <a:bodyPr>
            <a:normAutofit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Data modification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D7EC23A0-E5CD-6A4D-7A6C-AF37BC0DA1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6" name="Freeform 29">
            <a:extLst>
              <a:ext uri="{FF2B5EF4-FFF2-40B4-BE49-F238E27FC236}">
                <a16:creationId xmlns:a16="http://schemas.microsoft.com/office/drawing/2014/main" id="{CC75AC04-215B-53CF-D58B-238B7094C91E}"/>
              </a:ext>
            </a:extLst>
          </p:cNvPr>
          <p:cNvSpPr>
            <a:spLocks noChangeAspect="1"/>
          </p:cNvSpPr>
          <p:nvPr/>
        </p:nvSpPr>
        <p:spPr bwMode="auto">
          <a:xfrm>
            <a:off x="1590270" y="2054291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UPDATE</a:t>
            </a:r>
          </a:p>
        </p:txBody>
      </p:sp>
      <p:sp>
        <p:nvSpPr>
          <p:cNvPr id="8" name="Freeform 29">
            <a:extLst>
              <a:ext uri="{FF2B5EF4-FFF2-40B4-BE49-F238E27FC236}">
                <a16:creationId xmlns:a16="http://schemas.microsoft.com/office/drawing/2014/main" id="{86D2C311-D2BE-A722-639E-1E96FBEC3112}"/>
              </a:ext>
            </a:extLst>
          </p:cNvPr>
          <p:cNvSpPr>
            <a:spLocks noChangeAspect="1"/>
          </p:cNvSpPr>
          <p:nvPr/>
        </p:nvSpPr>
        <p:spPr bwMode="auto">
          <a:xfrm>
            <a:off x="247130" y="1273474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solidFill>
            <a:schemeClr val="bg1"/>
          </a:solidFill>
          <a:ln w="25400" cap="flat" cmpd="sng" algn="ctr">
            <a:gradFill>
              <a:gsLst>
                <a:gs pos="7000">
                  <a:schemeClr val="accent2"/>
                </a:gs>
                <a:gs pos="50000">
                  <a:schemeClr val="accent5"/>
                </a:gs>
                <a:gs pos="100000">
                  <a:schemeClr val="accent4"/>
                </a:gs>
              </a:gsLst>
              <a:lin ang="30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accent5"/>
                </a:solidFill>
              </a:rPr>
              <a:t>INSERT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877E9913-F0A1-9FF2-7C37-8BA8D1824D02}"/>
              </a:ext>
            </a:extLst>
          </p:cNvPr>
          <p:cNvSpPr/>
          <p:nvPr/>
        </p:nvSpPr>
        <p:spPr>
          <a:xfrm>
            <a:off x="3679117" y="811880"/>
            <a:ext cx="8119104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defTabSz="1219170"/>
            <a:r>
              <a:rPr lang="en-US" b="1" dirty="0">
                <a:solidFill>
                  <a:schemeClr val="bg1"/>
                </a:solidFill>
              </a:rPr>
              <a:t>The UPDATE command allows you to modify data in existing rows based on specific conditions</a:t>
            </a:r>
          </a:p>
        </p:txBody>
      </p:sp>
      <p:sp>
        <p:nvSpPr>
          <p:cNvPr id="4" name="Rounded Rectangle 9">
            <a:extLst>
              <a:ext uri="{FF2B5EF4-FFF2-40B4-BE49-F238E27FC236}">
                <a16:creationId xmlns:a16="http://schemas.microsoft.com/office/drawing/2014/main" id="{B88C3E39-974F-674F-37ED-135219DBA977}"/>
              </a:ext>
            </a:extLst>
          </p:cNvPr>
          <p:cNvSpPr/>
          <p:nvPr/>
        </p:nvSpPr>
        <p:spPr>
          <a:xfrm>
            <a:off x="3679117" y="1874549"/>
            <a:ext cx="8119104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defTabSz="1219170"/>
            <a:r>
              <a:rPr lang="en-US" b="1" dirty="0">
                <a:solidFill>
                  <a:schemeClr val="bg1"/>
                </a:solidFill>
              </a:rPr>
              <a:t>The ALTER TABLE allows you to change the structure of an existing table, such as adding new columns or modifying data types</a:t>
            </a:r>
          </a:p>
        </p:txBody>
      </p:sp>
      <p:sp>
        <p:nvSpPr>
          <p:cNvPr id="7" name="Rounded Rectangle 9">
            <a:extLst>
              <a:ext uri="{FF2B5EF4-FFF2-40B4-BE49-F238E27FC236}">
                <a16:creationId xmlns:a16="http://schemas.microsoft.com/office/drawing/2014/main" id="{0D378C90-36D3-2CC8-4BF6-15663200F690}"/>
              </a:ext>
            </a:extLst>
          </p:cNvPr>
          <p:cNvSpPr/>
          <p:nvPr/>
        </p:nvSpPr>
        <p:spPr>
          <a:xfrm>
            <a:off x="3679117" y="3076699"/>
            <a:ext cx="8119104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defTabSz="1219170"/>
            <a:r>
              <a:rPr lang="en-US" b="1" dirty="0">
                <a:solidFill>
                  <a:schemeClr val="bg1"/>
                </a:solidFill>
              </a:rPr>
              <a:t>Concurrent updates might result in Lost Updates Phenomena, use optimistic or pessimistic locking if needed</a:t>
            </a:r>
          </a:p>
        </p:txBody>
      </p:sp>
      <p:sp>
        <p:nvSpPr>
          <p:cNvPr id="9" name="Rounded Rectangle 9">
            <a:extLst>
              <a:ext uri="{FF2B5EF4-FFF2-40B4-BE49-F238E27FC236}">
                <a16:creationId xmlns:a16="http://schemas.microsoft.com/office/drawing/2014/main" id="{450912F4-EF07-2F41-2D58-6A1A7053562C}"/>
              </a:ext>
            </a:extLst>
          </p:cNvPr>
          <p:cNvSpPr/>
          <p:nvPr/>
        </p:nvSpPr>
        <p:spPr>
          <a:xfrm>
            <a:off x="3679117" y="4139368"/>
            <a:ext cx="8119104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defTabSz="1219170"/>
            <a:r>
              <a:rPr lang="en-US" b="1" dirty="0">
                <a:solidFill>
                  <a:schemeClr val="bg1"/>
                </a:solidFill>
              </a:rPr>
              <a:t>Updates on large tables and on heavily indexed columns can decrease performance.</a:t>
            </a:r>
          </a:p>
        </p:txBody>
      </p:sp>
    </p:spTree>
    <p:extLst>
      <p:ext uri="{BB962C8B-B14F-4D97-AF65-F5344CB8AC3E}">
        <p14:creationId xmlns:p14="http://schemas.microsoft.com/office/powerpoint/2010/main" val="58878759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0F1D3AF-952C-E1D7-45C9-08191A0E1B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47F43133-E78F-537C-E0A9-43A1F7656E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61AD98A0-355A-ED3F-931D-44FC9850AF8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2E519CFD-8416-C494-9712-4A41A86265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57C95D-C8BC-4F90-766B-9D7DFCCF94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573703" cy="912441"/>
          </a:xfrm>
        </p:spPr>
        <p:txBody>
          <a:bodyPr>
            <a:normAutofit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Data modification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33BCE46A-E288-E58D-B5C4-9F6685EA24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6" name="Freeform 29">
            <a:extLst>
              <a:ext uri="{FF2B5EF4-FFF2-40B4-BE49-F238E27FC236}">
                <a16:creationId xmlns:a16="http://schemas.microsoft.com/office/drawing/2014/main" id="{6FFDD560-FF99-EFCE-6D00-E722994F64C4}"/>
              </a:ext>
            </a:extLst>
          </p:cNvPr>
          <p:cNvSpPr>
            <a:spLocks noChangeAspect="1"/>
          </p:cNvSpPr>
          <p:nvPr/>
        </p:nvSpPr>
        <p:spPr bwMode="auto">
          <a:xfrm>
            <a:off x="1590270" y="2054291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UPDATE</a:t>
            </a:r>
          </a:p>
        </p:txBody>
      </p:sp>
      <p:sp>
        <p:nvSpPr>
          <p:cNvPr id="8" name="Freeform 29">
            <a:extLst>
              <a:ext uri="{FF2B5EF4-FFF2-40B4-BE49-F238E27FC236}">
                <a16:creationId xmlns:a16="http://schemas.microsoft.com/office/drawing/2014/main" id="{F0302103-6BB3-87D7-1C24-2559AB737825}"/>
              </a:ext>
            </a:extLst>
          </p:cNvPr>
          <p:cNvSpPr>
            <a:spLocks noChangeAspect="1"/>
          </p:cNvSpPr>
          <p:nvPr/>
        </p:nvSpPr>
        <p:spPr bwMode="auto">
          <a:xfrm>
            <a:off x="247130" y="1273474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solidFill>
            <a:schemeClr val="bg1"/>
          </a:solidFill>
          <a:ln w="25400" cap="flat" cmpd="sng" algn="ctr">
            <a:gradFill>
              <a:gsLst>
                <a:gs pos="7000">
                  <a:schemeClr val="accent2"/>
                </a:gs>
                <a:gs pos="50000">
                  <a:schemeClr val="accent5"/>
                </a:gs>
                <a:gs pos="100000">
                  <a:schemeClr val="accent4"/>
                </a:gs>
              </a:gsLst>
              <a:lin ang="30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accent5"/>
                </a:solidFill>
              </a:rPr>
              <a:t>INSERT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344020B3-7770-61D7-7593-08D57FFE2C42}"/>
              </a:ext>
            </a:extLst>
          </p:cNvPr>
          <p:cNvSpPr/>
          <p:nvPr/>
        </p:nvSpPr>
        <p:spPr>
          <a:xfrm>
            <a:off x="3679117" y="811880"/>
            <a:ext cx="8119104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defTabSz="1219170"/>
            <a:r>
              <a:rPr lang="en-US" b="1" dirty="0">
                <a:solidFill>
                  <a:schemeClr val="bg1"/>
                </a:solidFill>
              </a:rPr>
              <a:t>The UPDATE command allows you to modify data in existing rows based on specific conditions</a:t>
            </a:r>
          </a:p>
        </p:txBody>
      </p:sp>
      <p:sp>
        <p:nvSpPr>
          <p:cNvPr id="4" name="Rounded Rectangle 9">
            <a:extLst>
              <a:ext uri="{FF2B5EF4-FFF2-40B4-BE49-F238E27FC236}">
                <a16:creationId xmlns:a16="http://schemas.microsoft.com/office/drawing/2014/main" id="{AE260A98-F6A1-A09D-04EA-D9745114F408}"/>
              </a:ext>
            </a:extLst>
          </p:cNvPr>
          <p:cNvSpPr/>
          <p:nvPr/>
        </p:nvSpPr>
        <p:spPr>
          <a:xfrm>
            <a:off x="3679117" y="1874549"/>
            <a:ext cx="8119104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defTabSz="1219170"/>
            <a:r>
              <a:rPr lang="en-US" b="1" dirty="0">
                <a:solidFill>
                  <a:schemeClr val="bg1"/>
                </a:solidFill>
              </a:rPr>
              <a:t>The ALTER TABLE allows you to change the structure of an existing table, such as adding new columns or modifying data types</a:t>
            </a:r>
          </a:p>
        </p:txBody>
      </p:sp>
      <p:sp>
        <p:nvSpPr>
          <p:cNvPr id="7" name="Rounded Rectangle 9">
            <a:extLst>
              <a:ext uri="{FF2B5EF4-FFF2-40B4-BE49-F238E27FC236}">
                <a16:creationId xmlns:a16="http://schemas.microsoft.com/office/drawing/2014/main" id="{C7B26287-3AA7-DDAC-5BD8-521E8FA8584C}"/>
              </a:ext>
            </a:extLst>
          </p:cNvPr>
          <p:cNvSpPr/>
          <p:nvPr/>
        </p:nvSpPr>
        <p:spPr>
          <a:xfrm>
            <a:off x="3679117" y="3076699"/>
            <a:ext cx="8119104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defTabSz="1219170"/>
            <a:r>
              <a:rPr lang="en-US" b="1" dirty="0">
                <a:solidFill>
                  <a:schemeClr val="bg1"/>
                </a:solidFill>
              </a:rPr>
              <a:t>Concurrent updates might result in Lost Updates Phenomena, use optimistic or pessimistic locking if needed</a:t>
            </a:r>
          </a:p>
        </p:txBody>
      </p:sp>
      <p:sp>
        <p:nvSpPr>
          <p:cNvPr id="9" name="Rounded Rectangle 9">
            <a:extLst>
              <a:ext uri="{FF2B5EF4-FFF2-40B4-BE49-F238E27FC236}">
                <a16:creationId xmlns:a16="http://schemas.microsoft.com/office/drawing/2014/main" id="{64AA3CFA-AF9B-384B-858C-D601C08851EA}"/>
              </a:ext>
            </a:extLst>
          </p:cNvPr>
          <p:cNvSpPr/>
          <p:nvPr/>
        </p:nvSpPr>
        <p:spPr>
          <a:xfrm>
            <a:off x="3679117" y="4139368"/>
            <a:ext cx="8119104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defTabSz="1219170"/>
            <a:r>
              <a:rPr lang="en-US" b="1" dirty="0">
                <a:solidFill>
                  <a:schemeClr val="bg1"/>
                </a:solidFill>
              </a:rPr>
              <a:t>Updates on large tables and on heavily indexed columns can decrease performance.</a:t>
            </a:r>
          </a:p>
        </p:txBody>
      </p:sp>
      <p:sp>
        <p:nvSpPr>
          <p:cNvPr id="11" name="Rounded Rectangle 9">
            <a:extLst>
              <a:ext uri="{FF2B5EF4-FFF2-40B4-BE49-F238E27FC236}">
                <a16:creationId xmlns:a16="http://schemas.microsoft.com/office/drawing/2014/main" id="{6738C3FD-D751-722B-AD09-172E7966A66A}"/>
              </a:ext>
            </a:extLst>
          </p:cNvPr>
          <p:cNvSpPr/>
          <p:nvPr/>
        </p:nvSpPr>
        <p:spPr>
          <a:xfrm>
            <a:off x="3679117" y="5283806"/>
            <a:ext cx="8119104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defTabSz="1219170"/>
            <a:r>
              <a:rPr lang="en-US" b="1" dirty="0">
                <a:solidFill>
                  <a:schemeClr val="bg1"/>
                </a:solidFill>
              </a:rPr>
              <a:t>Complex data types must be updated with a proper update.</a:t>
            </a:r>
          </a:p>
        </p:txBody>
      </p:sp>
    </p:spTree>
    <p:extLst>
      <p:ext uri="{BB962C8B-B14F-4D97-AF65-F5344CB8AC3E}">
        <p14:creationId xmlns:p14="http://schemas.microsoft.com/office/powerpoint/2010/main" val="2259471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371D17C-2D2D-2B5C-C884-4FEB2FB5C4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D4BB6CF7-5BD7-4632-F6CC-2321A18AD5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DBDBBF76-62E3-EE42-7C80-698AE7CF0F4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F8A3EF59-268D-CAAB-A54E-64573AEE0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9826AB-418F-34F1-2260-3C0677CC2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573703" cy="912441"/>
          </a:xfrm>
        </p:spPr>
        <p:txBody>
          <a:bodyPr>
            <a:normAutofit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Data modification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E1848483-927B-9030-4204-BD208A166D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6" name="Freeform 29">
            <a:extLst>
              <a:ext uri="{FF2B5EF4-FFF2-40B4-BE49-F238E27FC236}">
                <a16:creationId xmlns:a16="http://schemas.microsoft.com/office/drawing/2014/main" id="{209A4CCF-226C-280C-366F-943947DF2388}"/>
              </a:ext>
            </a:extLst>
          </p:cNvPr>
          <p:cNvSpPr>
            <a:spLocks noChangeAspect="1"/>
          </p:cNvSpPr>
          <p:nvPr/>
        </p:nvSpPr>
        <p:spPr bwMode="auto">
          <a:xfrm>
            <a:off x="1590270" y="2054291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UPDATE</a:t>
            </a:r>
          </a:p>
        </p:txBody>
      </p:sp>
      <p:sp>
        <p:nvSpPr>
          <p:cNvPr id="8" name="Freeform 29">
            <a:extLst>
              <a:ext uri="{FF2B5EF4-FFF2-40B4-BE49-F238E27FC236}">
                <a16:creationId xmlns:a16="http://schemas.microsoft.com/office/drawing/2014/main" id="{D9A634B7-9946-B5AD-7C16-E5FA80955D26}"/>
              </a:ext>
            </a:extLst>
          </p:cNvPr>
          <p:cNvSpPr>
            <a:spLocks noChangeAspect="1"/>
          </p:cNvSpPr>
          <p:nvPr/>
        </p:nvSpPr>
        <p:spPr bwMode="auto">
          <a:xfrm>
            <a:off x="247130" y="1273474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solidFill>
            <a:schemeClr val="bg1"/>
          </a:solidFill>
          <a:ln w="25400" cap="flat" cmpd="sng" algn="ctr">
            <a:gradFill>
              <a:gsLst>
                <a:gs pos="7000">
                  <a:schemeClr val="accent2"/>
                </a:gs>
                <a:gs pos="50000">
                  <a:schemeClr val="accent5"/>
                </a:gs>
                <a:gs pos="100000">
                  <a:schemeClr val="accent4"/>
                </a:gs>
              </a:gsLst>
              <a:lin ang="30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accent5"/>
                </a:solidFill>
              </a:rPr>
              <a:t>INSERT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A4D0DB4A-4088-0970-6250-A2A3508A235B}"/>
              </a:ext>
            </a:extLst>
          </p:cNvPr>
          <p:cNvSpPr/>
          <p:nvPr/>
        </p:nvSpPr>
        <p:spPr>
          <a:xfrm>
            <a:off x="2525405" y="912441"/>
            <a:ext cx="1327170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b="1" dirty="0">
                <a:solidFill>
                  <a:schemeClr val="bg1"/>
                </a:solidFill>
              </a:rPr>
              <a:t>Samples: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2439C9-3932-7D06-6C54-66F018BF4CB6}"/>
              </a:ext>
            </a:extLst>
          </p:cNvPr>
          <p:cNvSpPr txBox="1"/>
          <p:nvPr/>
        </p:nvSpPr>
        <p:spPr>
          <a:xfrm>
            <a:off x="5969479" y="1130060"/>
            <a:ext cx="44152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UPDATE</a:t>
            </a:r>
            <a:r>
              <a:rPr lang="en-US" dirty="0"/>
              <a:t> </a:t>
            </a:r>
            <a:r>
              <a:rPr lang="en-US" i="1" dirty="0"/>
              <a:t>customers</a:t>
            </a:r>
          </a:p>
          <a:p>
            <a:r>
              <a:rPr lang="en-US" b="1" dirty="0"/>
              <a:t>SET</a:t>
            </a:r>
            <a:r>
              <a:rPr lang="en-US" dirty="0"/>
              <a:t> </a:t>
            </a:r>
            <a:r>
              <a:rPr lang="en-US" dirty="0" err="1"/>
              <a:t>first_name</a:t>
            </a:r>
            <a:r>
              <a:rPr lang="en-US" dirty="0"/>
              <a:t> = ‘YEVHEN’,</a:t>
            </a:r>
          </a:p>
          <a:p>
            <a:r>
              <a:rPr lang="en-US" i="1" dirty="0"/>
              <a:t>          </a:t>
            </a:r>
            <a:r>
              <a:rPr lang="en-US" dirty="0" err="1"/>
              <a:t>last_name</a:t>
            </a:r>
            <a:r>
              <a:rPr lang="en-US" dirty="0"/>
              <a:t> =  ‘YERMOLENKO’</a:t>
            </a:r>
          </a:p>
          <a:p>
            <a:r>
              <a:rPr lang="en-US" b="1" dirty="0"/>
              <a:t>WHERE</a:t>
            </a:r>
            <a:r>
              <a:rPr lang="en-US" dirty="0"/>
              <a:t> </a:t>
            </a:r>
            <a:r>
              <a:rPr lang="en-US" i="1" dirty="0"/>
              <a:t>id = 1;</a:t>
            </a:r>
            <a:endParaRPr lang="uk-UA" i="1" dirty="0"/>
          </a:p>
        </p:txBody>
      </p:sp>
    </p:spTree>
    <p:extLst>
      <p:ext uri="{BB962C8B-B14F-4D97-AF65-F5344CB8AC3E}">
        <p14:creationId xmlns:p14="http://schemas.microsoft.com/office/powerpoint/2010/main" val="251453663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D72023F-790D-D214-266F-FB32AE639E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CF2CC92-2786-1F4B-47E6-3EA6B4DE20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1561AD78-4827-EA8B-A2BF-669DF1E7AA8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B08CFA05-34BE-D313-4D99-1C53D0B4B6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AA091F-86FE-1AEF-4D98-682605C75A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573703" cy="912441"/>
          </a:xfrm>
        </p:spPr>
        <p:txBody>
          <a:bodyPr>
            <a:normAutofit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Data modification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1AE3BB65-2ED4-E2E0-3882-7375896B61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6" name="Freeform 29">
            <a:extLst>
              <a:ext uri="{FF2B5EF4-FFF2-40B4-BE49-F238E27FC236}">
                <a16:creationId xmlns:a16="http://schemas.microsoft.com/office/drawing/2014/main" id="{326CB953-5973-450C-ED7C-ABAAA67D63D6}"/>
              </a:ext>
            </a:extLst>
          </p:cNvPr>
          <p:cNvSpPr>
            <a:spLocks noChangeAspect="1"/>
          </p:cNvSpPr>
          <p:nvPr/>
        </p:nvSpPr>
        <p:spPr bwMode="auto">
          <a:xfrm>
            <a:off x="1590270" y="2054291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UPDATE</a:t>
            </a:r>
          </a:p>
        </p:txBody>
      </p:sp>
      <p:sp>
        <p:nvSpPr>
          <p:cNvPr id="8" name="Freeform 29">
            <a:extLst>
              <a:ext uri="{FF2B5EF4-FFF2-40B4-BE49-F238E27FC236}">
                <a16:creationId xmlns:a16="http://schemas.microsoft.com/office/drawing/2014/main" id="{829C1CE6-B82C-202C-60EE-D00E94191688}"/>
              </a:ext>
            </a:extLst>
          </p:cNvPr>
          <p:cNvSpPr>
            <a:spLocks noChangeAspect="1"/>
          </p:cNvSpPr>
          <p:nvPr/>
        </p:nvSpPr>
        <p:spPr bwMode="auto">
          <a:xfrm>
            <a:off x="247130" y="1273474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solidFill>
            <a:schemeClr val="bg1"/>
          </a:solidFill>
          <a:ln w="25400" cap="flat" cmpd="sng" algn="ctr">
            <a:gradFill>
              <a:gsLst>
                <a:gs pos="7000">
                  <a:schemeClr val="accent2"/>
                </a:gs>
                <a:gs pos="50000">
                  <a:schemeClr val="accent5"/>
                </a:gs>
                <a:gs pos="100000">
                  <a:schemeClr val="accent4"/>
                </a:gs>
              </a:gsLst>
              <a:lin ang="30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accent5"/>
                </a:solidFill>
              </a:rPr>
              <a:t>INSERT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658EA93-23FD-BF77-36CC-78E742F2E922}"/>
              </a:ext>
            </a:extLst>
          </p:cNvPr>
          <p:cNvSpPr/>
          <p:nvPr/>
        </p:nvSpPr>
        <p:spPr>
          <a:xfrm>
            <a:off x="2525405" y="912441"/>
            <a:ext cx="1327170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b="1" dirty="0">
                <a:solidFill>
                  <a:schemeClr val="bg1"/>
                </a:solidFill>
              </a:rPr>
              <a:t>Samples: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0D41FF-8631-FFCA-0F25-35933E4315AB}"/>
              </a:ext>
            </a:extLst>
          </p:cNvPr>
          <p:cNvSpPr txBox="1"/>
          <p:nvPr/>
        </p:nvSpPr>
        <p:spPr>
          <a:xfrm>
            <a:off x="4425866" y="1130060"/>
            <a:ext cx="751900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CREATE TABLE </a:t>
            </a:r>
            <a:r>
              <a:rPr lang="de-DE" dirty="0" err="1"/>
              <a:t>accounts</a:t>
            </a:r>
            <a:r>
              <a:rPr lang="de-DE" dirty="0"/>
              <a:t> (</a:t>
            </a:r>
          </a:p>
          <a:p>
            <a:r>
              <a:rPr lang="de-DE" dirty="0"/>
              <a:t>    </a:t>
            </a:r>
            <a:r>
              <a:rPr lang="de-DE" dirty="0" err="1"/>
              <a:t>id</a:t>
            </a:r>
            <a:r>
              <a:rPr lang="de-DE" dirty="0"/>
              <a:t>                                                        SERIAL </a:t>
            </a:r>
            <a:r>
              <a:rPr lang="de-DE" b="1" dirty="0"/>
              <a:t>PRIMARY KEY</a:t>
            </a:r>
            <a:r>
              <a:rPr lang="de-DE" dirty="0"/>
              <a:t>,</a:t>
            </a:r>
          </a:p>
          <a:p>
            <a:r>
              <a:rPr lang="de-DE" dirty="0"/>
              <a:t>    </a:t>
            </a:r>
            <a:r>
              <a:rPr lang="de-DE" dirty="0" err="1"/>
              <a:t>customer_id</a:t>
            </a:r>
            <a:r>
              <a:rPr lang="de-DE" dirty="0"/>
              <a:t>                                  INT     </a:t>
            </a:r>
            <a:r>
              <a:rPr lang="de-DE" b="1" dirty="0"/>
              <a:t>NOT NULL</a:t>
            </a:r>
            <a:r>
              <a:rPr lang="de-DE" dirty="0"/>
              <a:t>,</a:t>
            </a:r>
          </a:p>
          <a:p>
            <a:r>
              <a:rPr lang="de-DE" dirty="0"/>
              <a:t>    </a:t>
            </a:r>
            <a:r>
              <a:rPr lang="de-DE" dirty="0" err="1"/>
              <a:t>balance</a:t>
            </a:r>
            <a:r>
              <a:rPr lang="de-DE" dirty="0"/>
              <a:t>                                            DECIMAL(15, 2) </a:t>
            </a:r>
            <a:r>
              <a:rPr lang="de-DE" b="1" dirty="0"/>
              <a:t>NOT NULL DEFAULT</a:t>
            </a:r>
            <a:r>
              <a:rPr lang="de-DE" dirty="0"/>
              <a:t> 0.00,</a:t>
            </a:r>
          </a:p>
          <a:p>
            <a:r>
              <a:rPr lang="de-DE" dirty="0"/>
              <a:t>    FOREIGN KEY (</a:t>
            </a:r>
            <a:r>
              <a:rPr lang="de-DE" dirty="0" err="1"/>
              <a:t>customer_id</a:t>
            </a:r>
            <a:r>
              <a:rPr lang="de-DE" dirty="0"/>
              <a:t>) </a:t>
            </a:r>
            <a:br>
              <a:rPr lang="de-DE" dirty="0"/>
            </a:br>
            <a:r>
              <a:rPr lang="de-DE" dirty="0"/>
              <a:t>    REFERENCES </a:t>
            </a:r>
            <a:r>
              <a:rPr lang="de-DE" dirty="0" err="1"/>
              <a:t>customers</a:t>
            </a:r>
            <a:r>
              <a:rPr lang="de-DE" dirty="0"/>
              <a:t> (</a:t>
            </a:r>
            <a:r>
              <a:rPr lang="de-DE" dirty="0" err="1"/>
              <a:t>id</a:t>
            </a:r>
            <a:r>
              <a:rPr lang="de-DE" dirty="0"/>
              <a:t>) ON DELETE CASCADE</a:t>
            </a:r>
          </a:p>
          <a:p>
            <a:r>
              <a:rPr lang="de-DE" dirty="0"/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359139692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85E776F-C597-FDC4-A8EC-90EFC2D5C6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3DC9DD9-A477-9FDA-CC65-4DC305045B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328F7DCE-DC6C-DCE7-AED1-07F7173AAEE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3D82D7E0-E81D-6F39-48D7-CD5D011B07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A3F134-EA07-0D9B-CA8E-9AA992C2AA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573703" cy="912441"/>
          </a:xfrm>
        </p:spPr>
        <p:txBody>
          <a:bodyPr>
            <a:normAutofit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Data modification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B2F6426E-3998-ADFF-73E4-969E044338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6" name="Freeform 29">
            <a:extLst>
              <a:ext uri="{FF2B5EF4-FFF2-40B4-BE49-F238E27FC236}">
                <a16:creationId xmlns:a16="http://schemas.microsoft.com/office/drawing/2014/main" id="{9C7E0064-09D4-CEFD-23B3-FA542065FB8D}"/>
              </a:ext>
            </a:extLst>
          </p:cNvPr>
          <p:cNvSpPr>
            <a:spLocks noChangeAspect="1"/>
          </p:cNvSpPr>
          <p:nvPr/>
        </p:nvSpPr>
        <p:spPr bwMode="auto">
          <a:xfrm>
            <a:off x="1590270" y="2054291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UPDATE</a:t>
            </a:r>
          </a:p>
        </p:txBody>
      </p:sp>
      <p:sp>
        <p:nvSpPr>
          <p:cNvPr id="8" name="Freeform 29">
            <a:extLst>
              <a:ext uri="{FF2B5EF4-FFF2-40B4-BE49-F238E27FC236}">
                <a16:creationId xmlns:a16="http://schemas.microsoft.com/office/drawing/2014/main" id="{78B7CC65-6D8A-238E-5146-83A6DDBD93C6}"/>
              </a:ext>
            </a:extLst>
          </p:cNvPr>
          <p:cNvSpPr>
            <a:spLocks noChangeAspect="1"/>
          </p:cNvSpPr>
          <p:nvPr/>
        </p:nvSpPr>
        <p:spPr bwMode="auto">
          <a:xfrm>
            <a:off x="247130" y="1273474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solidFill>
            <a:schemeClr val="bg1"/>
          </a:solidFill>
          <a:ln w="25400" cap="flat" cmpd="sng" algn="ctr">
            <a:gradFill>
              <a:gsLst>
                <a:gs pos="7000">
                  <a:schemeClr val="accent2"/>
                </a:gs>
                <a:gs pos="50000">
                  <a:schemeClr val="accent5"/>
                </a:gs>
                <a:gs pos="100000">
                  <a:schemeClr val="accent4"/>
                </a:gs>
              </a:gsLst>
              <a:lin ang="30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accent5"/>
                </a:solidFill>
              </a:rPr>
              <a:t>INSERT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F632784-E2CF-AB3E-1700-426B635625AF}"/>
              </a:ext>
            </a:extLst>
          </p:cNvPr>
          <p:cNvSpPr/>
          <p:nvPr/>
        </p:nvSpPr>
        <p:spPr>
          <a:xfrm>
            <a:off x="2525405" y="912441"/>
            <a:ext cx="1327170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b="1" dirty="0">
                <a:solidFill>
                  <a:schemeClr val="bg1"/>
                </a:solidFill>
              </a:rPr>
              <a:t>Samples: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E310B0B5-41F2-3CAE-77A6-A432701F89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7699" y="909816"/>
            <a:ext cx="7232744" cy="727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8846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A453452-836A-F124-19EA-73A0BD7D33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8181743C-F396-D528-FA22-039AE239D3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7C3D88CF-6019-43CB-3228-D6C43210F80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46CE76D0-0A8B-9350-1109-8BCA698E6B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3EA03C-C9C1-D27C-0CA5-401198F72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573703" cy="912441"/>
          </a:xfrm>
        </p:spPr>
        <p:txBody>
          <a:bodyPr>
            <a:normAutofit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Data modification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3BEAA874-5988-09EA-E72D-89C8E534F7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6" name="Freeform 29">
            <a:extLst>
              <a:ext uri="{FF2B5EF4-FFF2-40B4-BE49-F238E27FC236}">
                <a16:creationId xmlns:a16="http://schemas.microsoft.com/office/drawing/2014/main" id="{CE9039FD-386A-F13D-F05A-E7F2E9FCBBFC}"/>
              </a:ext>
            </a:extLst>
          </p:cNvPr>
          <p:cNvSpPr>
            <a:spLocks noChangeAspect="1"/>
          </p:cNvSpPr>
          <p:nvPr/>
        </p:nvSpPr>
        <p:spPr bwMode="auto">
          <a:xfrm>
            <a:off x="1590270" y="2054291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UPDATE</a:t>
            </a:r>
          </a:p>
        </p:txBody>
      </p:sp>
      <p:sp>
        <p:nvSpPr>
          <p:cNvPr id="8" name="Freeform 29">
            <a:extLst>
              <a:ext uri="{FF2B5EF4-FFF2-40B4-BE49-F238E27FC236}">
                <a16:creationId xmlns:a16="http://schemas.microsoft.com/office/drawing/2014/main" id="{F9AE2D37-D991-6CA5-FC59-6314CBE87A74}"/>
              </a:ext>
            </a:extLst>
          </p:cNvPr>
          <p:cNvSpPr>
            <a:spLocks noChangeAspect="1"/>
          </p:cNvSpPr>
          <p:nvPr/>
        </p:nvSpPr>
        <p:spPr bwMode="auto">
          <a:xfrm>
            <a:off x="247130" y="1273474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solidFill>
            <a:schemeClr val="bg1"/>
          </a:solidFill>
          <a:ln w="25400" cap="flat" cmpd="sng" algn="ctr">
            <a:gradFill>
              <a:gsLst>
                <a:gs pos="7000">
                  <a:schemeClr val="accent2"/>
                </a:gs>
                <a:gs pos="50000">
                  <a:schemeClr val="accent5"/>
                </a:gs>
                <a:gs pos="100000">
                  <a:schemeClr val="accent4"/>
                </a:gs>
              </a:gsLst>
              <a:lin ang="30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accent5"/>
                </a:solidFill>
              </a:rPr>
              <a:t>INSERT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A44E882-C54A-FFD8-43D5-351E253B0ED1}"/>
              </a:ext>
            </a:extLst>
          </p:cNvPr>
          <p:cNvSpPr/>
          <p:nvPr/>
        </p:nvSpPr>
        <p:spPr>
          <a:xfrm>
            <a:off x="2525405" y="912441"/>
            <a:ext cx="1327170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b="1" dirty="0">
                <a:solidFill>
                  <a:schemeClr val="bg1"/>
                </a:solidFill>
              </a:rPr>
              <a:t>Samples: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B59A5E20-726E-5901-CFB6-30C5873349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7699" y="912441"/>
            <a:ext cx="7232744" cy="72731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CCA2DEE-87D8-AFF5-D71F-F4180AC7540D}"/>
              </a:ext>
            </a:extLst>
          </p:cNvPr>
          <p:cNvSpPr txBox="1"/>
          <p:nvPr/>
        </p:nvSpPr>
        <p:spPr>
          <a:xfrm>
            <a:off x="4567699" y="1905856"/>
            <a:ext cx="38697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UPDATE accounts SET balance = 500</a:t>
            </a:r>
          </a:p>
          <a:p>
            <a:r>
              <a:rPr lang="en-US" dirty="0"/>
              <a:t>WHERE id = 10; 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54489698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8FAFC19-DB5F-A4A0-486D-1D108D592D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20307E7B-1754-CD14-63BB-035B8AB93E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293EC3EA-0DCB-2B09-C0A5-095B0A80DE9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C450190-9139-F979-0F1C-6521C7998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2940AA-62C7-E470-C700-B8F109B8C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573703" cy="912441"/>
          </a:xfrm>
        </p:spPr>
        <p:txBody>
          <a:bodyPr>
            <a:normAutofit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Data modification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62C666BB-7AD2-2C31-04FD-536896698A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6" name="Freeform 29">
            <a:extLst>
              <a:ext uri="{FF2B5EF4-FFF2-40B4-BE49-F238E27FC236}">
                <a16:creationId xmlns:a16="http://schemas.microsoft.com/office/drawing/2014/main" id="{ABE74AE7-C313-A6AE-8EA5-59AB70FD65CD}"/>
              </a:ext>
            </a:extLst>
          </p:cNvPr>
          <p:cNvSpPr>
            <a:spLocks noChangeAspect="1"/>
          </p:cNvSpPr>
          <p:nvPr/>
        </p:nvSpPr>
        <p:spPr bwMode="auto">
          <a:xfrm>
            <a:off x="1590270" y="2054291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UPDATE</a:t>
            </a:r>
          </a:p>
        </p:txBody>
      </p:sp>
      <p:sp>
        <p:nvSpPr>
          <p:cNvPr id="8" name="Freeform 29">
            <a:extLst>
              <a:ext uri="{FF2B5EF4-FFF2-40B4-BE49-F238E27FC236}">
                <a16:creationId xmlns:a16="http://schemas.microsoft.com/office/drawing/2014/main" id="{A7973FBC-960C-FBF0-9F08-FB053A823AE2}"/>
              </a:ext>
            </a:extLst>
          </p:cNvPr>
          <p:cNvSpPr>
            <a:spLocks noChangeAspect="1"/>
          </p:cNvSpPr>
          <p:nvPr/>
        </p:nvSpPr>
        <p:spPr bwMode="auto">
          <a:xfrm>
            <a:off x="247130" y="1273474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solidFill>
            <a:schemeClr val="bg1"/>
          </a:solidFill>
          <a:ln w="25400" cap="flat" cmpd="sng" algn="ctr">
            <a:gradFill>
              <a:gsLst>
                <a:gs pos="7000">
                  <a:schemeClr val="accent2"/>
                </a:gs>
                <a:gs pos="50000">
                  <a:schemeClr val="accent5"/>
                </a:gs>
                <a:gs pos="100000">
                  <a:schemeClr val="accent4"/>
                </a:gs>
              </a:gsLst>
              <a:lin ang="30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accent5"/>
                </a:solidFill>
              </a:rPr>
              <a:t>INSERT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950D4A9F-C49B-374B-E4D5-3760B2720001}"/>
              </a:ext>
            </a:extLst>
          </p:cNvPr>
          <p:cNvSpPr/>
          <p:nvPr/>
        </p:nvSpPr>
        <p:spPr>
          <a:xfrm>
            <a:off x="2525405" y="912441"/>
            <a:ext cx="1327170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b="1" dirty="0">
                <a:solidFill>
                  <a:schemeClr val="bg1"/>
                </a:solidFill>
              </a:rPr>
              <a:t>Samples: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A2C4F7AB-584F-46DF-D636-FB7F80CD88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7699" y="916754"/>
            <a:ext cx="7232744" cy="72731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6F5F009-5DB5-6871-5D76-4B4237346A5E}"/>
              </a:ext>
            </a:extLst>
          </p:cNvPr>
          <p:cNvSpPr txBox="1"/>
          <p:nvPr/>
        </p:nvSpPr>
        <p:spPr>
          <a:xfrm>
            <a:off x="4536531" y="1885933"/>
            <a:ext cx="38697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UPDATE accounts SET balance = 500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WHERE id = 10; </a:t>
            </a:r>
            <a:endParaRPr lang="uk-UA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70774A6B-42DA-CF97-291A-E5DC4E0A80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8245" y="2878527"/>
            <a:ext cx="7232744" cy="72731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289942C-1E88-5886-C108-543313EC7931}"/>
              </a:ext>
            </a:extLst>
          </p:cNvPr>
          <p:cNvSpPr txBox="1"/>
          <p:nvPr/>
        </p:nvSpPr>
        <p:spPr>
          <a:xfrm>
            <a:off x="4567699" y="3973677"/>
            <a:ext cx="6759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Update is successful but affects 0 rows. It might be a </a:t>
            </a:r>
            <a:r>
              <a:rPr lang="en-US" b="1" dirty="0">
                <a:solidFill>
                  <a:srgbClr val="C00000"/>
                </a:solidFill>
              </a:rPr>
              <a:t>silent failure</a:t>
            </a:r>
            <a:endParaRPr lang="uk-UA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175418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348C934-5900-4A45-E39D-D2361076D3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23A9E8C-BE14-7B9E-8BF2-657F98F84C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E8FBDFA1-7FD2-96C3-9BEF-9448E14B765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71608354-B897-187E-38A7-A566B5EE8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882DA1-05ED-0055-D8F5-D1CCC97DDA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573703" cy="912441"/>
          </a:xfrm>
        </p:spPr>
        <p:txBody>
          <a:bodyPr>
            <a:normAutofit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Data modification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46B9D6E3-3FBF-4D38-E36E-5C31EF0A52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6" name="Freeform 29">
            <a:extLst>
              <a:ext uri="{FF2B5EF4-FFF2-40B4-BE49-F238E27FC236}">
                <a16:creationId xmlns:a16="http://schemas.microsoft.com/office/drawing/2014/main" id="{CB8F9BF7-785B-8527-6243-AF8C7B6FF0CB}"/>
              </a:ext>
            </a:extLst>
          </p:cNvPr>
          <p:cNvSpPr>
            <a:spLocks noChangeAspect="1"/>
          </p:cNvSpPr>
          <p:nvPr/>
        </p:nvSpPr>
        <p:spPr bwMode="auto">
          <a:xfrm>
            <a:off x="1590270" y="2054291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UPDATE</a:t>
            </a:r>
          </a:p>
        </p:txBody>
      </p:sp>
      <p:sp>
        <p:nvSpPr>
          <p:cNvPr id="8" name="Freeform 29">
            <a:extLst>
              <a:ext uri="{FF2B5EF4-FFF2-40B4-BE49-F238E27FC236}">
                <a16:creationId xmlns:a16="http://schemas.microsoft.com/office/drawing/2014/main" id="{04C5E4BD-3452-3E09-64BC-5E5D371CE0A5}"/>
              </a:ext>
            </a:extLst>
          </p:cNvPr>
          <p:cNvSpPr>
            <a:spLocks noChangeAspect="1"/>
          </p:cNvSpPr>
          <p:nvPr/>
        </p:nvSpPr>
        <p:spPr bwMode="auto">
          <a:xfrm>
            <a:off x="247130" y="1273474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solidFill>
            <a:schemeClr val="bg1"/>
          </a:solidFill>
          <a:ln w="25400" cap="flat" cmpd="sng" algn="ctr">
            <a:gradFill>
              <a:gsLst>
                <a:gs pos="7000">
                  <a:schemeClr val="accent2"/>
                </a:gs>
                <a:gs pos="50000">
                  <a:schemeClr val="accent5"/>
                </a:gs>
                <a:gs pos="100000">
                  <a:schemeClr val="accent4"/>
                </a:gs>
              </a:gsLst>
              <a:lin ang="30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accent5"/>
                </a:solidFill>
              </a:rPr>
              <a:t>INSERT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B9490E74-3D0C-768A-A9DF-768B3E84F156}"/>
              </a:ext>
            </a:extLst>
          </p:cNvPr>
          <p:cNvSpPr/>
          <p:nvPr/>
        </p:nvSpPr>
        <p:spPr>
          <a:xfrm>
            <a:off x="2525405" y="912441"/>
            <a:ext cx="1327170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b="1" dirty="0">
                <a:solidFill>
                  <a:schemeClr val="bg1"/>
                </a:solidFill>
              </a:rPr>
              <a:t>Samples: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286A1B0A-3969-920F-6C28-A5A13E14DB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7699" y="916754"/>
            <a:ext cx="7232744" cy="72731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DB87C3C-9828-9957-9A3E-66D43DD9532F}"/>
              </a:ext>
            </a:extLst>
          </p:cNvPr>
          <p:cNvSpPr txBox="1"/>
          <p:nvPr/>
        </p:nvSpPr>
        <p:spPr>
          <a:xfrm>
            <a:off x="4536531" y="1885933"/>
            <a:ext cx="38697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UPDATE accounts SET balance = 500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WHERE id = 10; </a:t>
            </a:r>
            <a:endParaRPr lang="uk-UA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1C6F43F8-D7D5-13FD-7419-93DD2BBC9C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8245" y="2878527"/>
            <a:ext cx="7232744" cy="72731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6A5F2A0-BB63-76D4-475A-DED91753F95E}"/>
              </a:ext>
            </a:extLst>
          </p:cNvPr>
          <p:cNvSpPr txBox="1"/>
          <p:nvPr/>
        </p:nvSpPr>
        <p:spPr>
          <a:xfrm>
            <a:off x="4567699" y="3973677"/>
            <a:ext cx="6665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Update is successful but affects 0 rows. It might be a silent failure</a:t>
            </a:r>
            <a:endParaRPr lang="uk-UA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8CF298-431E-63E4-3DEE-AFD5900C4ED9}"/>
              </a:ext>
            </a:extLst>
          </p:cNvPr>
          <p:cNvSpPr txBox="1"/>
          <p:nvPr/>
        </p:nvSpPr>
        <p:spPr>
          <a:xfrm>
            <a:off x="4567699" y="4719469"/>
            <a:ext cx="5451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Check row count after update in application logic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86839904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EF53D2-9652-9B0D-9EC4-47E39ECB65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BDF2332-D37C-017A-A019-7FAC25F7D5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34DA8B51-CE74-538D-2212-955DBFEA338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28978281-AAA9-749A-72A4-BA67F76EA4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DB76D7-C3C9-2994-46E9-1BBB29987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573703" cy="912441"/>
          </a:xfrm>
        </p:spPr>
        <p:txBody>
          <a:bodyPr>
            <a:normAutofit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Data modification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E03301F7-E61F-B4D8-515F-D0A97C3482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6" name="Freeform 29">
            <a:extLst>
              <a:ext uri="{FF2B5EF4-FFF2-40B4-BE49-F238E27FC236}">
                <a16:creationId xmlns:a16="http://schemas.microsoft.com/office/drawing/2014/main" id="{D8785C24-896C-DE11-0AFB-EED309AEEEB2}"/>
              </a:ext>
            </a:extLst>
          </p:cNvPr>
          <p:cNvSpPr>
            <a:spLocks noChangeAspect="1"/>
          </p:cNvSpPr>
          <p:nvPr/>
        </p:nvSpPr>
        <p:spPr bwMode="auto">
          <a:xfrm>
            <a:off x="1590270" y="2054291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UPDATE</a:t>
            </a:r>
          </a:p>
        </p:txBody>
      </p:sp>
      <p:sp>
        <p:nvSpPr>
          <p:cNvPr id="8" name="Freeform 29">
            <a:extLst>
              <a:ext uri="{FF2B5EF4-FFF2-40B4-BE49-F238E27FC236}">
                <a16:creationId xmlns:a16="http://schemas.microsoft.com/office/drawing/2014/main" id="{A733A7EF-DCB8-2D1B-E64F-462CBFB8108B}"/>
              </a:ext>
            </a:extLst>
          </p:cNvPr>
          <p:cNvSpPr>
            <a:spLocks noChangeAspect="1"/>
          </p:cNvSpPr>
          <p:nvPr/>
        </p:nvSpPr>
        <p:spPr bwMode="auto">
          <a:xfrm>
            <a:off x="247130" y="1273474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solidFill>
            <a:schemeClr val="bg1"/>
          </a:solidFill>
          <a:ln w="25400" cap="flat" cmpd="sng" algn="ctr">
            <a:gradFill>
              <a:gsLst>
                <a:gs pos="7000">
                  <a:schemeClr val="accent2"/>
                </a:gs>
                <a:gs pos="50000">
                  <a:schemeClr val="accent5"/>
                </a:gs>
                <a:gs pos="100000">
                  <a:schemeClr val="accent4"/>
                </a:gs>
              </a:gsLst>
              <a:lin ang="30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accent5"/>
                </a:solidFill>
              </a:rPr>
              <a:t>INSERT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4086C90C-FA1C-003E-A864-856F5E67D8D2}"/>
              </a:ext>
            </a:extLst>
          </p:cNvPr>
          <p:cNvSpPr/>
          <p:nvPr/>
        </p:nvSpPr>
        <p:spPr>
          <a:xfrm>
            <a:off x="2525405" y="912441"/>
            <a:ext cx="1327170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b="1" dirty="0">
                <a:solidFill>
                  <a:schemeClr val="bg1"/>
                </a:solidFill>
              </a:rPr>
              <a:t>Samples: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23EA3A36-A197-64E3-F3D7-3F804E54FC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7699" y="912441"/>
            <a:ext cx="7232744" cy="72731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1F7F096-617E-1601-9C31-EC242066B51E}"/>
              </a:ext>
            </a:extLst>
          </p:cNvPr>
          <p:cNvSpPr txBox="1"/>
          <p:nvPr/>
        </p:nvSpPr>
        <p:spPr>
          <a:xfrm>
            <a:off x="4567699" y="1869625"/>
            <a:ext cx="3869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UPDATE accounts SET balance = 500;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11158405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2E946B6-CC29-F6E5-BA37-3419220FD8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4B55A08B-A4A3-F7CD-8382-7A812E0485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13D2C90F-5EB4-02F9-696D-CF8F8E28B66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052EFB7D-F8EA-90F3-E347-20B1D8505B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AF4FAB-2290-9522-CF29-FCCD0705D6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573703" cy="912441"/>
          </a:xfrm>
        </p:spPr>
        <p:txBody>
          <a:bodyPr>
            <a:normAutofit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Data modification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7B31145A-4867-CDC8-DFA1-D2FBE91F35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6" name="Freeform 29">
            <a:extLst>
              <a:ext uri="{FF2B5EF4-FFF2-40B4-BE49-F238E27FC236}">
                <a16:creationId xmlns:a16="http://schemas.microsoft.com/office/drawing/2014/main" id="{DF07D50F-DFAC-025E-C9A4-9F6900BCED63}"/>
              </a:ext>
            </a:extLst>
          </p:cNvPr>
          <p:cNvSpPr>
            <a:spLocks noChangeAspect="1"/>
          </p:cNvSpPr>
          <p:nvPr/>
        </p:nvSpPr>
        <p:spPr bwMode="auto">
          <a:xfrm>
            <a:off x="1590270" y="2054291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UPDATE</a:t>
            </a:r>
          </a:p>
        </p:txBody>
      </p:sp>
      <p:sp>
        <p:nvSpPr>
          <p:cNvPr id="8" name="Freeform 29">
            <a:extLst>
              <a:ext uri="{FF2B5EF4-FFF2-40B4-BE49-F238E27FC236}">
                <a16:creationId xmlns:a16="http://schemas.microsoft.com/office/drawing/2014/main" id="{EF00E74A-0190-53A0-7108-1A95DD84B07F}"/>
              </a:ext>
            </a:extLst>
          </p:cNvPr>
          <p:cNvSpPr>
            <a:spLocks noChangeAspect="1"/>
          </p:cNvSpPr>
          <p:nvPr/>
        </p:nvSpPr>
        <p:spPr bwMode="auto">
          <a:xfrm>
            <a:off x="247130" y="1273474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solidFill>
            <a:schemeClr val="bg1"/>
          </a:solidFill>
          <a:ln w="25400" cap="flat" cmpd="sng" algn="ctr">
            <a:gradFill>
              <a:gsLst>
                <a:gs pos="7000">
                  <a:schemeClr val="accent2"/>
                </a:gs>
                <a:gs pos="50000">
                  <a:schemeClr val="accent5"/>
                </a:gs>
                <a:gs pos="100000">
                  <a:schemeClr val="accent4"/>
                </a:gs>
              </a:gsLst>
              <a:lin ang="30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accent5"/>
                </a:solidFill>
              </a:rPr>
              <a:t>INSERT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94BA2FF8-33B8-7E0C-B578-2A49A2B18C33}"/>
              </a:ext>
            </a:extLst>
          </p:cNvPr>
          <p:cNvSpPr/>
          <p:nvPr/>
        </p:nvSpPr>
        <p:spPr>
          <a:xfrm>
            <a:off x="2525405" y="912441"/>
            <a:ext cx="1327170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b="1" dirty="0">
                <a:solidFill>
                  <a:schemeClr val="bg1"/>
                </a:solidFill>
              </a:rPr>
              <a:t>Samples: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319FEB8A-C662-F8C8-501C-1A3D81B24D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7699" y="912441"/>
            <a:ext cx="7232744" cy="72731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8FB382E-C461-95D1-E347-D534D9A7004E}"/>
              </a:ext>
            </a:extLst>
          </p:cNvPr>
          <p:cNvSpPr txBox="1"/>
          <p:nvPr/>
        </p:nvSpPr>
        <p:spPr>
          <a:xfrm>
            <a:off x="4567699" y="1869625"/>
            <a:ext cx="3869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UPDATE accounts SET balance = 500;</a:t>
            </a:r>
            <a:endParaRPr lang="uk-UA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DBA5EF-B9EF-FE1F-54E2-7966EDF66DE9}"/>
              </a:ext>
            </a:extLst>
          </p:cNvPr>
          <p:cNvSpPr txBox="1"/>
          <p:nvPr/>
        </p:nvSpPr>
        <p:spPr>
          <a:xfrm>
            <a:off x="1867699" y="3890753"/>
            <a:ext cx="10324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[2025-03-23 20:16:56] Unsafe query: 'Update' statement without 'where' updates all table rows at once</a:t>
            </a:r>
            <a:endParaRPr lang="uk-UA" dirty="0">
              <a:solidFill>
                <a:srgbClr val="C00000"/>
              </a:solidFill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EC6D9A34-7777-5DB4-037A-5B8AD47A97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91892" y="3391783"/>
            <a:ext cx="9222108" cy="369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3377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0CB3240-5622-FC4F-C401-C57B423CAD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D050AD81-8E2C-AFAA-4835-02702A9436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F3547AC5-5027-1443-2A52-6C0A7C4FC95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EB98B9A4-FBB3-A77C-F251-73A336541C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990A23-A61A-220F-22E6-8B9F3CCB1D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664267" cy="912441"/>
          </a:xfrm>
        </p:spPr>
        <p:txBody>
          <a:bodyPr>
            <a:normAutofit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Data modification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108F3736-B5E6-6B60-85BA-67EA913133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138FA17-09AA-617E-3C66-21C17239B8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2372" y="1865192"/>
            <a:ext cx="9686925" cy="2886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95131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6086DDF-BA2F-A754-7079-06DD4C73CE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296BFD5-BB20-F8AD-41F4-7DFC6DE9A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DF4C5EED-FAE2-BA81-6A61-C8DCD78622A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4DF9B76B-2799-E5DF-5A3F-9F531BA770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0A352A-6895-CD9D-B237-6CBADA0A83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573703" cy="912441"/>
          </a:xfrm>
        </p:spPr>
        <p:txBody>
          <a:bodyPr>
            <a:normAutofit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Data modification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849962F1-E3CB-09FE-0C67-6E5F5C54B3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6" name="Freeform 29">
            <a:extLst>
              <a:ext uri="{FF2B5EF4-FFF2-40B4-BE49-F238E27FC236}">
                <a16:creationId xmlns:a16="http://schemas.microsoft.com/office/drawing/2014/main" id="{CFA82F00-2080-7EA0-9530-214DDFA807B5}"/>
              </a:ext>
            </a:extLst>
          </p:cNvPr>
          <p:cNvSpPr>
            <a:spLocks noChangeAspect="1"/>
          </p:cNvSpPr>
          <p:nvPr/>
        </p:nvSpPr>
        <p:spPr bwMode="auto">
          <a:xfrm>
            <a:off x="1590270" y="2054291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UPDATE</a:t>
            </a:r>
          </a:p>
        </p:txBody>
      </p:sp>
      <p:sp>
        <p:nvSpPr>
          <p:cNvPr id="8" name="Freeform 29">
            <a:extLst>
              <a:ext uri="{FF2B5EF4-FFF2-40B4-BE49-F238E27FC236}">
                <a16:creationId xmlns:a16="http://schemas.microsoft.com/office/drawing/2014/main" id="{B6462330-F1A3-F83E-BE91-849DE368F7DF}"/>
              </a:ext>
            </a:extLst>
          </p:cNvPr>
          <p:cNvSpPr>
            <a:spLocks noChangeAspect="1"/>
          </p:cNvSpPr>
          <p:nvPr/>
        </p:nvSpPr>
        <p:spPr bwMode="auto">
          <a:xfrm>
            <a:off x="247130" y="1273474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solidFill>
            <a:schemeClr val="bg1"/>
          </a:solidFill>
          <a:ln w="25400" cap="flat" cmpd="sng" algn="ctr">
            <a:gradFill>
              <a:gsLst>
                <a:gs pos="7000">
                  <a:schemeClr val="accent2"/>
                </a:gs>
                <a:gs pos="50000">
                  <a:schemeClr val="accent5"/>
                </a:gs>
                <a:gs pos="100000">
                  <a:schemeClr val="accent4"/>
                </a:gs>
              </a:gsLst>
              <a:lin ang="30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accent5"/>
                </a:solidFill>
              </a:rPr>
              <a:t>INSERT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1D7FF13C-9915-6D3A-4CFB-50099F6916D0}"/>
              </a:ext>
            </a:extLst>
          </p:cNvPr>
          <p:cNvSpPr/>
          <p:nvPr/>
        </p:nvSpPr>
        <p:spPr>
          <a:xfrm>
            <a:off x="2525405" y="912441"/>
            <a:ext cx="1327170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b="1" dirty="0">
                <a:solidFill>
                  <a:schemeClr val="bg1"/>
                </a:solidFill>
              </a:rPr>
              <a:t>Samples: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3DEC7FC7-7E78-5E0B-35E8-25A6B46939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7699" y="912441"/>
            <a:ext cx="7232744" cy="72731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4FF5B9D-8EE2-1D23-F432-55D62791F479}"/>
              </a:ext>
            </a:extLst>
          </p:cNvPr>
          <p:cNvSpPr txBox="1"/>
          <p:nvPr/>
        </p:nvSpPr>
        <p:spPr>
          <a:xfrm>
            <a:off x="4567699" y="1869625"/>
            <a:ext cx="3869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UPDATE accounts SET balance = 500;</a:t>
            </a:r>
            <a:endParaRPr lang="uk-UA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66A4D4-CA22-A545-67D4-D05E99D33376}"/>
              </a:ext>
            </a:extLst>
          </p:cNvPr>
          <p:cNvSpPr txBox="1"/>
          <p:nvPr/>
        </p:nvSpPr>
        <p:spPr>
          <a:xfrm>
            <a:off x="1867699" y="3890753"/>
            <a:ext cx="10324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[2025-03-23 20:16:56] Unsafe query: 'Update' statement without 'where' updates all table rows at once</a:t>
            </a:r>
            <a:endParaRPr lang="uk-UA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D3112A1E-D61F-05E0-B8E3-28DC580BD3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91892" y="3391783"/>
            <a:ext cx="9222108" cy="369332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BDE7A2FC-274A-94B5-316B-33589027245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67699" y="4812907"/>
            <a:ext cx="7232744" cy="727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43463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0493948-4CFB-5011-F638-5207DF3B81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736BC5FE-5197-7B9B-E8AD-5FC8629E35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F5C9AB04-B785-CE7A-A4E8-5A5CA3FD577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CBD36C9D-F8DA-89AB-AC79-1D7FC8CEFA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023586-9891-9797-A29C-B6947A3D89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573703" cy="912441"/>
          </a:xfrm>
        </p:spPr>
        <p:txBody>
          <a:bodyPr>
            <a:normAutofit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Data modification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1596570F-095E-61E2-A631-9CA268392F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6" name="Freeform 29">
            <a:extLst>
              <a:ext uri="{FF2B5EF4-FFF2-40B4-BE49-F238E27FC236}">
                <a16:creationId xmlns:a16="http://schemas.microsoft.com/office/drawing/2014/main" id="{4DE0106A-3DF2-61EB-2DEB-870C2F5495C1}"/>
              </a:ext>
            </a:extLst>
          </p:cNvPr>
          <p:cNvSpPr>
            <a:spLocks noChangeAspect="1"/>
          </p:cNvSpPr>
          <p:nvPr/>
        </p:nvSpPr>
        <p:spPr bwMode="auto">
          <a:xfrm>
            <a:off x="1590270" y="2054291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UPDATE</a:t>
            </a:r>
          </a:p>
        </p:txBody>
      </p:sp>
      <p:sp>
        <p:nvSpPr>
          <p:cNvPr id="8" name="Freeform 29">
            <a:extLst>
              <a:ext uri="{FF2B5EF4-FFF2-40B4-BE49-F238E27FC236}">
                <a16:creationId xmlns:a16="http://schemas.microsoft.com/office/drawing/2014/main" id="{66774523-D034-B289-9025-97C38434DE75}"/>
              </a:ext>
            </a:extLst>
          </p:cNvPr>
          <p:cNvSpPr>
            <a:spLocks noChangeAspect="1"/>
          </p:cNvSpPr>
          <p:nvPr/>
        </p:nvSpPr>
        <p:spPr bwMode="auto">
          <a:xfrm>
            <a:off x="247130" y="1273474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solidFill>
            <a:schemeClr val="bg1"/>
          </a:solidFill>
          <a:ln w="25400" cap="flat" cmpd="sng" algn="ctr">
            <a:gradFill>
              <a:gsLst>
                <a:gs pos="7000">
                  <a:schemeClr val="accent2"/>
                </a:gs>
                <a:gs pos="50000">
                  <a:schemeClr val="accent5"/>
                </a:gs>
                <a:gs pos="100000">
                  <a:schemeClr val="accent4"/>
                </a:gs>
              </a:gsLst>
              <a:lin ang="30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accent5"/>
                </a:solidFill>
              </a:rPr>
              <a:t>INSERT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1234FB34-D352-F929-1DE0-1D5272FCA885}"/>
              </a:ext>
            </a:extLst>
          </p:cNvPr>
          <p:cNvSpPr/>
          <p:nvPr/>
        </p:nvSpPr>
        <p:spPr>
          <a:xfrm>
            <a:off x="2525405" y="912441"/>
            <a:ext cx="1327170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b="1" dirty="0">
                <a:solidFill>
                  <a:schemeClr val="bg1"/>
                </a:solidFill>
              </a:rPr>
              <a:t>Samples: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581FA0CA-C04E-6DC7-BF8A-B9410AB444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7699" y="912441"/>
            <a:ext cx="7232744" cy="72731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AF56649-FA0B-08D6-AD07-8B9501D8C9B5}"/>
              </a:ext>
            </a:extLst>
          </p:cNvPr>
          <p:cNvSpPr txBox="1"/>
          <p:nvPr/>
        </p:nvSpPr>
        <p:spPr>
          <a:xfrm>
            <a:off x="4567699" y="1869625"/>
            <a:ext cx="3869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UPDATE accounts SET balance = 500;</a:t>
            </a:r>
            <a:endParaRPr lang="uk-UA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6558CC8-FBAC-DD87-749C-96798F27F00F}"/>
              </a:ext>
            </a:extLst>
          </p:cNvPr>
          <p:cNvSpPr txBox="1"/>
          <p:nvPr/>
        </p:nvSpPr>
        <p:spPr>
          <a:xfrm>
            <a:off x="1867699" y="3890753"/>
            <a:ext cx="10324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[2025-03-23 20:16:56] Unsafe query: 'Update' statement without 'where' updates all table rows at once</a:t>
            </a:r>
            <a:endParaRPr lang="uk-UA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EA3A18D3-53E9-3EAF-3257-D856C34AD8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91892" y="3391783"/>
            <a:ext cx="9222108" cy="369332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59C3C0EA-2EEC-868A-EE0B-DC12B331D95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67699" y="4812907"/>
            <a:ext cx="7232744" cy="72731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0CE9A4AF-11C6-BF8A-7860-DAD3F16A5097}"/>
              </a:ext>
            </a:extLst>
          </p:cNvPr>
          <p:cNvSpPr txBox="1"/>
          <p:nvPr/>
        </p:nvSpPr>
        <p:spPr>
          <a:xfrm>
            <a:off x="4567699" y="5875945"/>
            <a:ext cx="74138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 Use update inside transaction;</a:t>
            </a:r>
          </a:p>
          <a:p>
            <a:r>
              <a:rPr lang="en-US" dirty="0"/>
              <a:t>- First run SELECT with the same WHERE condition to verify affected rows.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39861952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E84EF29-DA52-9ACF-262C-EF95B0A06C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F1D71AA3-E857-2B2F-E216-4449998218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EB7676E0-F562-2958-D050-AF5D9069F21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B26ABEF4-4697-A09E-85A7-00AB818CE5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F8CB38-DD55-E335-C7BB-887ED917A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573703" cy="912441"/>
          </a:xfrm>
        </p:spPr>
        <p:txBody>
          <a:bodyPr>
            <a:normAutofit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Data modification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BF457620-B42B-7FBF-8244-23A52357B6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6" name="Freeform 29">
            <a:extLst>
              <a:ext uri="{FF2B5EF4-FFF2-40B4-BE49-F238E27FC236}">
                <a16:creationId xmlns:a16="http://schemas.microsoft.com/office/drawing/2014/main" id="{4AE130E7-7E9A-9508-0BF6-C76ED913D952}"/>
              </a:ext>
            </a:extLst>
          </p:cNvPr>
          <p:cNvSpPr>
            <a:spLocks noChangeAspect="1"/>
          </p:cNvSpPr>
          <p:nvPr/>
        </p:nvSpPr>
        <p:spPr bwMode="auto">
          <a:xfrm>
            <a:off x="1590270" y="2054291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UPDATE</a:t>
            </a:r>
          </a:p>
        </p:txBody>
      </p:sp>
      <p:sp>
        <p:nvSpPr>
          <p:cNvPr id="8" name="Freeform 29">
            <a:extLst>
              <a:ext uri="{FF2B5EF4-FFF2-40B4-BE49-F238E27FC236}">
                <a16:creationId xmlns:a16="http://schemas.microsoft.com/office/drawing/2014/main" id="{2FAC1E08-814B-6A7E-FC2F-10E5D5A9A9BE}"/>
              </a:ext>
            </a:extLst>
          </p:cNvPr>
          <p:cNvSpPr>
            <a:spLocks noChangeAspect="1"/>
          </p:cNvSpPr>
          <p:nvPr/>
        </p:nvSpPr>
        <p:spPr bwMode="auto">
          <a:xfrm>
            <a:off x="247130" y="1273474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solidFill>
            <a:schemeClr val="bg1"/>
          </a:solidFill>
          <a:ln w="25400" cap="flat" cmpd="sng" algn="ctr">
            <a:gradFill>
              <a:gsLst>
                <a:gs pos="7000">
                  <a:schemeClr val="accent2"/>
                </a:gs>
                <a:gs pos="50000">
                  <a:schemeClr val="accent5"/>
                </a:gs>
                <a:gs pos="100000">
                  <a:schemeClr val="accent4"/>
                </a:gs>
              </a:gsLst>
              <a:lin ang="30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accent5"/>
                </a:solidFill>
              </a:rPr>
              <a:t>INSERT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CD75E823-829A-AB86-C06D-159013214871}"/>
              </a:ext>
            </a:extLst>
          </p:cNvPr>
          <p:cNvSpPr/>
          <p:nvPr/>
        </p:nvSpPr>
        <p:spPr>
          <a:xfrm>
            <a:off x="2525405" y="912441"/>
            <a:ext cx="1327170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b="1" dirty="0">
                <a:solidFill>
                  <a:schemeClr val="bg1"/>
                </a:solidFill>
              </a:rPr>
              <a:t>Samples:</a:t>
            </a: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371FCF2A-2237-4796-27F0-EE75798D3F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90421" y="907450"/>
            <a:ext cx="7210022" cy="1091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48702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DDE1FE7-724D-91D8-6770-1FBF1114A9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959718E-B10F-2B25-29D0-7C72B3AC11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145C0142-88F1-8D37-5731-6B574FB6AE8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1BC4232-AE89-63DA-6F39-CC3FE1D11E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9B6F5B-8102-2DDC-5B22-14A77BC8E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573703" cy="912441"/>
          </a:xfrm>
        </p:spPr>
        <p:txBody>
          <a:bodyPr>
            <a:normAutofit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Data modification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B14BB38C-3780-C930-E1A6-5382708063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6" name="Freeform 29">
            <a:extLst>
              <a:ext uri="{FF2B5EF4-FFF2-40B4-BE49-F238E27FC236}">
                <a16:creationId xmlns:a16="http://schemas.microsoft.com/office/drawing/2014/main" id="{070F086B-10AC-F8EB-6857-D822EE94F092}"/>
              </a:ext>
            </a:extLst>
          </p:cNvPr>
          <p:cNvSpPr>
            <a:spLocks noChangeAspect="1"/>
          </p:cNvSpPr>
          <p:nvPr/>
        </p:nvSpPr>
        <p:spPr bwMode="auto">
          <a:xfrm>
            <a:off x="1590270" y="2054291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UPDATE</a:t>
            </a:r>
          </a:p>
        </p:txBody>
      </p:sp>
      <p:sp>
        <p:nvSpPr>
          <p:cNvPr id="8" name="Freeform 29">
            <a:extLst>
              <a:ext uri="{FF2B5EF4-FFF2-40B4-BE49-F238E27FC236}">
                <a16:creationId xmlns:a16="http://schemas.microsoft.com/office/drawing/2014/main" id="{95A54160-090A-A55C-3508-D145EC0BB971}"/>
              </a:ext>
            </a:extLst>
          </p:cNvPr>
          <p:cNvSpPr>
            <a:spLocks noChangeAspect="1"/>
          </p:cNvSpPr>
          <p:nvPr/>
        </p:nvSpPr>
        <p:spPr bwMode="auto">
          <a:xfrm>
            <a:off x="247130" y="1273474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solidFill>
            <a:schemeClr val="bg1"/>
          </a:solidFill>
          <a:ln w="25400" cap="flat" cmpd="sng" algn="ctr">
            <a:gradFill>
              <a:gsLst>
                <a:gs pos="7000">
                  <a:schemeClr val="accent2"/>
                </a:gs>
                <a:gs pos="50000">
                  <a:schemeClr val="accent5"/>
                </a:gs>
                <a:gs pos="100000">
                  <a:schemeClr val="accent4"/>
                </a:gs>
              </a:gsLst>
              <a:lin ang="30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accent5"/>
                </a:solidFill>
              </a:rPr>
              <a:t>INSERT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34B8F1D-303F-E365-6D3E-07E09F7C7743}"/>
              </a:ext>
            </a:extLst>
          </p:cNvPr>
          <p:cNvSpPr/>
          <p:nvPr/>
        </p:nvSpPr>
        <p:spPr>
          <a:xfrm>
            <a:off x="2525405" y="912441"/>
            <a:ext cx="1327170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b="1" dirty="0">
                <a:solidFill>
                  <a:schemeClr val="bg1"/>
                </a:solidFill>
              </a:rPr>
              <a:t>Samples:</a:t>
            </a: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51FEB8A1-CF7F-FA7C-B058-67FF22143F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90421" y="907450"/>
            <a:ext cx="7210022" cy="109161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586E436-2EAE-3FD4-9E7A-666A4006657A}"/>
              </a:ext>
            </a:extLst>
          </p:cNvPr>
          <p:cNvSpPr txBox="1"/>
          <p:nvPr/>
        </p:nvSpPr>
        <p:spPr>
          <a:xfrm>
            <a:off x="4590421" y="2357143"/>
            <a:ext cx="6695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UPDATE accounts</a:t>
            </a:r>
          </a:p>
          <a:p>
            <a:r>
              <a:rPr lang="en-US" dirty="0"/>
              <a:t>SET balance = (SELECT balance FROM accounts WHERE id &lt; 10);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99063358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03CBCDF-DEEE-4861-B37A-88CDDDF307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CFD3EF7D-F250-C26B-47A1-A357787389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7F6CB81F-EE64-F4CB-22AD-47D87390F08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43FBCDE2-4873-90D2-F8E6-0D8BC09A04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E57E3C-F15B-45D7-4A16-8B0366C187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573703" cy="912441"/>
          </a:xfrm>
        </p:spPr>
        <p:txBody>
          <a:bodyPr>
            <a:normAutofit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Data modification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15B59FA9-1649-C46D-DCE1-170D40297C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6" name="Freeform 29">
            <a:extLst>
              <a:ext uri="{FF2B5EF4-FFF2-40B4-BE49-F238E27FC236}">
                <a16:creationId xmlns:a16="http://schemas.microsoft.com/office/drawing/2014/main" id="{016BF4C5-D22C-10F2-1B73-5EA9D9E1D9B7}"/>
              </a:ext>
            </a:extLst>
          </p:cNvPr>
          <p:cNvSpPr>
            <a:spLocks noChangeAspect="1"/>
          </p:cNvSpPr>
          <p:nvPr/>
        </p:nvSpPr>
        <p:spPr bwMode="auto">
          <a:xfrm>
            <a:off x="1590270" y="2054291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UPDATE</a:t>
            </a:r>
          </a:p>
        </p:txBody>
      </p:sp>
      <p:sp>
        <p:nvSpPr>
          <p:cNvPr id="8" name="Freeform 29">
            <a:extLst>
              <a:ext uri="{FF2B5EF4-FFF2-40B4-BE49-F238E27FC236}">
                <a16:creationId xmlns:a16="http://schemas.microsoft.com/office/drawing/2014/main" id="{2733B76A-E1EB-3651-C6C3-D88967721289}"/>
              </a:ext>
            </a:extLst>
          </p:cNvPr>
          <p:cNvSpPr>
            <a:spLocks noChangeAspect="1"/>
          </p:cNvSpPr>
          <p:nvPr/>
        </p:nvSpPr>
        <p:spPr bwMode="auto">
          <a:xfrm>
            <a:off x="247130" y="1273474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solidFill>
            <a:schemeClr val="bg1"/>
          </a:solidFill>
          <a:ln w="25400" cap="flat" cmpd="sng" algn="ctr">
            <a:gradFill>
              <a:gsLst>
                <a:gs pos="7000">
                  <a:schemeClr val="accent2"/>
                </a:gs>
                <a:gs pos="50000">
                  <a:schemeClr val="accent5"/>
                </a:gs>
                <a:gs pos="100000">
                  <a:schemeClr val="accent4"/>
                </a:gs>
              </a:gsLst>
              <a:lin ang="30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accent5"/>
                </a:solidFill>
              </a:rPr>
              <a:t>INSERT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7F067D3-AD4A-6F69-2C2A-17611C4011E9}"/>
              </a:ext>
            </a:extLst>
          </p:cNvPr>
          <p:cNvSpPr/>
          <p:nvPr/>
        </p:nvSpPr>
        <p:spPr>
          <a:xfrm>
            <a:off x="2525405" y="912441"/>
            <a:ext cx="1327170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b="1" dirty="0">
                <a:solidFill>
                  <a:schemeClr val="bg1"/>
                </a:solidFill>
              </a:rPr>
              <a:t>Samples:</a:t>
            </a: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2AA72EF2-E1C8-8728-C9FD-BB3197861F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90421" y="907450"/>
            <a:ext cx="7210022" cy="109161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6E34EF1-6469-9003-F7AE-68F7375E23AD}"/>
              </a:ext>
            </a:extLst>
          </p:cNvPr>
          <p:cNvSpPr txBox="1"/>
          <p:nvPr/>
        </p:nvSpPr>
        <p:spPr>
          <a:xfrm>
            <a:off x="4590421" y="2357143"/>
            <a:ext cx="6695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UPDATE accounts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SET balance = (SELECT balance FROM accounts WHERE id &lt; 10);</a:t>
            </a:r>
            <a:endParaRPr lang="uk-UA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C6E327-19D7-E7CC-1401-7C6B76D0DBD4}"/>
              </a:ext>
            </a:extLst>
          </p:cNvPr>
          <p:cNvSpPr txBox="1"/>
          <p:nvPr/>
        </p:nvSpPr>
        <p:spPr>
          <a:xfrm>
            <a:off x="3822702" y="3485195"/>
            <a:ext cx="8231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highlight>
                  <a:srgbClr val="FF0000"/>
                </a:highlight>
              </a:rPr>
              <a:t>[21000] ERROR: more than one row returned by a subquery used as an expression</a:t>
            </a:r>
            <a:endParaRPr lang="uk-UA" dirty="0">
              <a:highlight>
                <a:srgbClr val="FF0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76435086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9AD12DA-E249-5E90-C07B-BA8E73B53D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FFA299C9-E2E8-3ECC-4EAD-A59ABBEAFD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B58E02C8-7501-C090-C281-55461CC7213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54DA4799-C62C-0A06-5726-4A3F6717D8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8B4CB8-4C1C-A842-B1E7-BA3A30DDF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573703" cy="912441"/>
          </a:xfrm>
        </p:spPr>
        <p:txBody>
          <a:bodyPr>
            <a:normAutofit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Data modification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9D8134C5-BAA8-EB5F-F6FB-129AA56216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6" name="Freeform 29">
            <a:extLst>
              <a:ext uri="{FF2B5EF4-FFF2-40B4-BE49-F238E27FC236}">
                <a16:creationId xmlns:a16="http://schemas.microsoft.com/office/drawing/2014/main" id="{16C7007D-5B57-F3AB-26EA-65740926DF07}"/>
              </a:ext>
            </a:extLst>
          </p:cNvPr>
          <p:cNvSpPr>
            <a:spLocks noChangeAspect="1"/>
          </p:cNvSpPr>
          <p:nvPr/>
        </p:nvSpPr>
        <p:spPr bwMode="auto">
          <a:xfrm>
            <a:off x="1590270" y="2054291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UPDATE</a:t>
            </a:r>
          </a:p>
        </p:txBody>
      </p:sp>
      <p:sp>
        <p:nvSpPr>
          <p:cNvPr id="8" name="Freeform 29">
            <a:extLst>
              <a:ext uri="{FF2B5EF4-FFF2-40B4-BE49-F238E27FC236}">
                <a16:creationId xmlns:a16="http://schemas.microsoft.com/office/drawing/2014/main" id="{7A2453B1-99FF-E3FC-E3AF-C506D5821856}"/>
              </a:ext>
            </a:extLst>
          </p:cNvPr>
          <p:cNvSpPr>
            <a:spLocks noChangeAspect="1"/>
          </p:cNvSpPr>
          <p:nvPr/>
        </p:nvSpPr>
        <p:spPr bwMode="auto">
          <a:xfrm>
            <a:off x="247130" y="1273474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solidFill>
            <a:schemeClr val="bg1"/>
          </a:solidFill>
          <a:ln w="25400" cap="flat" cmpd="sng" algn="ctr">
            <a:gradFill>
              <a:gsLst>
                <a:gs pos="7000">
                  <a:schemeClr val="accent2"/>
                </a:gs>
                <a:gs pos="50000">
                  <a:schemeClr val="accent5"/>
                </a:gs>
                <a:gs pos="100000">
                  <a:schemeClr val="accent4"/>
                </a:gs>
              </a:gsLst>
              <a:lin ang="30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accent5"/>
                </a:solidFill>
              </a:rPr>
              <a:t>INSERT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9AA3A545-2DE5-6320-87F7-444C6F49CBF7}"/>
              </a:ext>
            </a:extLst>
          </p:cNvPr>
          <p:cNvSpPr/>
          <p:nvPr/>
        </p:nvSpPr>
        <p:spPr>
          <a:xfrm>
            <a:off x="2525405" y="912441"/>
            <a:ext cx="1327170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b="1" dirty="0">
                <a:solidFill>
                  <a:schemeClr val="bg1"/>
                </a:solidFill>
              </a:rPr>
              <a:t>Samples:</a:t>
            </a: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EFE53B41-B618-E2E6-EA89-FDE331D61C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90421" y="907450"/>
            <a:ext cx="7210022" cy="109161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19B5FE1-F58E-A511-54A1-C8E847418105}"/>
              </a:ext>
            </a:extLst>
          </p:cNvPr>
          <p:cNvSpPr txBox="1"/>
          <p:nvPr/>
        </p:nvSpPr>
        <p:spPr>
          <a:xfrm>
            <a:off x="4590421" y="2357143"/>
            <a:ext cx="72100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UPDATE accounts</a:t>
            </a:r>
          </a:p>
          <a:p>
            <a:r>
              <a:rPr lang="en-US" dirty="0"/>
              <a:t>SET balance = (SELECT </a:t>
            </a:r>
            <a:r>
              <a:rPr lang="en-US" b="1" dirty="0"/>
              <a:t>AVG</a:t>
            </a:r>
            <a:r>
              <a:rPr lang="en-US" dirty="0"/>
              <a:t>(balance) FROM accounts WHERE id &lt; 10)</a:t>
            </a:r>
          </a:p>
          <a:p>
            <a:r>
              <a:rPr lang="en-US" b="1" dirty="0"/>
              <a:t>WHERE</a:t>
            </a:r>
            <a:r>
              <a:rPr lang="en-US" dirty="0"/>
              <a:t> id &lt; 10;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49521666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A273D0E-08DD-68A6-23BB-FBF01C487F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7E521AC4-C107-F91A-B2CC-8714E1E84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8F018CD3-1232-7556-4881-C8E7F58067E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FC6147F8-7705-1160-41E5-47DCB859AC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555448-D99B-0DBB-6A97-272DEA132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573703" cy="912441"/>
          </a:xfrm>
        </p:spPr>
        <p:txBody>
          <a:bodyPr>
            <a:normAutofit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Data modification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17E4FF12-47CF-A810-75CB-4267CC2815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6" name="Freeform 29">
            <a:extLst>
              <a:ext uri="{FF2B5EF4-FFF2-40B4-BE49-F238E27FC236}">
                <a16:creationId xmlns:a16="http://schemas.microsoft.com/office/drawing/2014/main" id="{E34FA614-5948-ADA9-8ECD-EE39C54D9DDA}"/>
              </a:ext>
            </a:extLst>
          </p:cNvPr>
          <p:cNvSpPr>
            <a:spLocks noChangeAspect="1"/>
          </p:cNvSpPr>
          <p:nvPr/>
        </p:nvSpPr>
        <p:spPr bwMode="auto">
          <a:xfrm>
            <a:off x="1590270" y="2054291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UPDATE</a:t>
            </a:r>
          </a:p>
        </p:txBody>
      </p:sp>
      <p:sp>
        <p:nvSpPr>
          <p:cNvPr id="8" name="Freeform 29">
            <a:extLst>
              <a:ext uri="{FF2B5EF4-FFF2-40B4-BE49-F238E27FC236}">
                <a16:creationId xmlns:a16="http://schemas.microsoft.com/office/drawing/2014/main" id="{024FE4F1-0304-2E37-B5B3-D98752E5FA4D}"/>
              </a:ext>
            </a:extLst>
          </p:cNvPr>
          <p:cNvSpPr>
            <a:spLocks noChangeAspect="1"/>
          </p:cNvSpPr>
          <p:nvPr/>
        </p:nvSpPr>
        <p:spPr bwMode="auto">
          <a:xfrm>
            <a:off x="247130" y="1273474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solidFill>
            <a:schemeClr val="bg1"/>
          </a:solidFill>
          <a:ln w="25400" cap="flat" cmpd="sng" algn="ctr">
            <a:gradFill>
              <a:gsLst>
                <a:gs pos="7000">
                  <a:schemeClr val="accent2"/>
                </a:gs>
                <a:gs pos="50000">
                  <a:schemeClr val="accent5"/>
                </a:gs>
                <a:gs pos="100000">
                  <a:schemeClr val="accent4"/>
                </a:gs>
              </a:gsLst>
              <a:lin ang="30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accent5"/>
                </a:solidFill>
              </a:rPr>
              <a:t>INSERT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49956E3D-87BF-0D6D-DF08-ED25F9C53743}"/>
              </a:ext>
            </a:extLst>
          </p:cNvPr>
          <p:cNvSpPr/>
          <p:nvPr/>
        </p:nvSpPr>
        <p:spPr>
          <a:xfrm>
            <a:off x="2525405" y="912441"/>
            <a:ext cx="1327170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b="1" dirty="0">
                <a:solidFill>
                  <a:schemeClr val="bg1"/>
                </a:solidFill>
              </a:rPr>
              <a:t>Samples:</a:t>
            </a: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A97638F1-FB71-54BE-9F03-98AFACBBB6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90421" y="907450"/>
            <a:ext cx="7210022" cy="109161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798F584-035C-DA81-9221-F6738F0B569D}"/>
              </a:ext>
            </a:extLst>
          </p:cNvPr>
          <p:cNvSpPr txBox="1"/>
          <p:nvPr/>
        </p:nvSpPr>
        <p:spPr>
          <a:xfrm>
            <a:off x="4590421" y="2357143"/>
            <a:ext cx="72100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UPDATE accounts</a:t>
            </a:r>
          </a:p>
          <a:p>
            <a:r>
              <a:rPr lang="en-US" dirty="0"/>
              <a:t>SET balance = (SELECT </a:t>
            </a:r>
            <a:r>
              <a:rPr lang="en-US" b="1" dirty="0"/>
              <a:t>AVG</a:t>
            </a:r>
            <a:r>
              <a:rPr lang="en-US" dirty="0"/>
              <a:t>(balance) FROM accounts WHERE id &lt; 10)</a:t>
            </a:r>
          </a:p>
          <a:p>
            <a:r>
              <a:rPr lang="en-US" b="1" dirty="0"/>
              <a:t>WHERE</a:t>
            </a:r>
            <a:r>
              <a:rPr lang="en-US" dirty="0"/>
              <a:t> id &lt; 10;</a:t>
            </a:r>
            <a:endParaRPr lang="uk-UA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174E4F23-D1F7-BF5C-8B54-2FFAB2887F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92817" y="3684121"/>
            <a:ext cx="7207625" cy="1120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81023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BF68E7F-12BC-665E-6709-C2CBA06150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8674F74F-03EF-9B68-2E5C-C46A95BC12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4860A08B-0F1F-0177-38C5-AD16716EE0F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5E655D73-DC4A-8AD4-CFE9-0DEDF0BE44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2A8316-D6E4-4A9D-3724-D5565597B2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573703" cy="912441"/>
          </a:xfrm>
        </p:spPr>
        <p:txBody>
          <a:bodyPr>
            <a:normAutofit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Data modification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E2F41833-5D78-7A20-2E76-B229BCEE8F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6" name="Freeform 29">
            <a:extLst>
              <a:ext uri="{FF2B5EF4-FFF2-40B4-BE49-F238E27FC236}">
                <a16:creationId xmlns:a16="http://schemas.microsoft.com/office/drawing/2014/main" id="{BF4F071E-6A85-BEB8-933B-9D631EEACC47}"/>
              </a:ext>
            </a:extLst>
          </p:cNvPr>
          <p:cNvSpPr>
            <a:spLocks noChangeAspect="1"/>
          </p:cNvSpPr>
          <p:nvPr/>
        </p:nvSpPr>
        <p:spPr bwMode="auto">
          <a:xfrm>
            <a:off x="1590270" y="2054291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UPDATE</a:t>
            </a:r>
          </a:p>
        </p:txBody>
      </p:sp>
      <p:sp>
        <p:nvSpPr>
          <p:cNvPr id="8" name="Freeform 29">
            <a:extLst>
              <a:ext uri="{FF2B5EF4-FFF2-40B4-BE49-F238E27FC236}">
                <a16:creationId xmlns:a16="http://schemas.microsoft.com/office/drawing/2014/main" id="{135AD7B0-F92E-6506-60C1-FB274987DDC5}"/>
              </a:ext>
            </a:extLst>
          </p:cNvPr>
          <p:cNvSpPr>
            <a:spLocks noChangeAspect="1"/>
          </p:cNvSpPr>
          <p:nvPr/>
        </p:nvSpPr>
        <p:spPr bwMode="auto">
          <a:xfrm>
            <a:off x="247130" y="1273474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solidFill>
            <a:schemeClr val="bg1"/>
          </a:solidFill>
          <a:ln w="25400" cap="flat" cmpd="sng" algn="ctr">
            <a:gradFill>
              <a:gsLst>
                <a:gs pos="7000">
                  <a:schemeClr val="accent2"/>
                </a:gs>
                <a:gs pos="50000">
                  <a:schemeClr val="accent5"/>
                </a:gs>
                <a:gs pos="100000">
                  <a:schemeClr val="accent4"/>
                </a:gs>
              </a:gsLst>
              <a:lin ang="30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accent5"/>
                </a:solidFill>
              </a:rPr>
              <a:t>INSERT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F74556F-5275-0AAC-AC21-6E18AFD9D2AC}"/>
              </a:ext>
            </a:extLst>
          </p:cNvPr>
          <p:cNvSpPr/>
          <p:nvPr/>
        </p:nvSpPr>
        <p:spPr>
          <a:xfrm>
            <a:off x="3243985" y="1273474"/>
            <a:ext cx="8331376" cy="4028215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b="1" dirty="0">
                <a:solidFill>
                  <a:schemeClr val="bg1"/>
                </a:solidFill>
              </a:rPr>
              <a:t>SUMMARY</a:t>
            </a:r>
          </a:p>
          <a:p>
            <a:pPr algn="ctr" defTabSz="1219170"/>
            <a:endParaRPr lang="en-US" b="1" dirty="0">
              <a:solidFill>
                <a:schemeClr val="bg1"/>
              </a:solidFill>
            </a:endParaRPr>
          </a:p>
          <a:p>
            <a:pPr marL="285750" indent="-285750" algn="just" defTabSz="1219170">
              <a:buFontTx/>
              <a:buChar char="-"/>
            </a:pPr>
            <a:r>
              <a:rPr lang="en-US" b="1" dirty="0">
                <a:solidFill>
                  <a:schemeClr val="bg1"/>
                </a:solidFill>
              </a:rPr>
              <a:t>Always use WHERE with UPDATE</a:t>
            </a:r>
          </a:p>
          <a:p>
            <a:pPr marL="285750" indent="-285750" algn="just" defTabSz="1219170">
              <a:buFontTx/>
              <a:buChar char="-"/>
            </a:pPr>
            <a:endParaRPr lang="en-US" b="1" dirty="0">
              <a:solidFill>
                <a:schemeClr val="bg1"/>
              </a:solidFill>
            </a:endParaRPr>
          </a:p>
          <a:p>
            <a:pPr marL="285750" indent="-285750" algn="just" defTabSz="1219170">
              <a:buFontTx/>
              <a:buChar char="-"/>
            </a:pPr>
            <a:r>
              <a:rPr lang="en-US" b="1" dirty="0">
                <a:solidFill>
                  <a:schemeClr val="bg1"/>
                </a:solidFill>
              </a:rPr>
              <a:t>Do UPDATE inside transactions</a:t>
            </a:r>
          </a:p>
          <a:p>
            <a:pPr marL="285750" indent="-285750" algn="just" defTabSz="1219170">
              <a:buFontTx/>
              <a:buChar char="-"/>
            </a:pPr>
            <a:endParaRPr lang="en-US" b="1" dirty="0">
              <a:solidFill>
                <a:schemeClr val="bg1"/>
              </a:solidFill>
            </a:endParaRPr>
          </a:p>
          <a:p>
            <a:pPr marL="285750" indent="-285750" algn="just" defTabSz="1219170">
              <a:buFontTx/>
              <a:buChar char="-"/>
            </a:pPr>
            <a:r>
              <a:rPr lang="en-US" b="1" dirty="0">
                <a:solidFill>
                  <a:schemeClr val="bg1"/>
                </a:solidFill>
              </a:rPr>
              <a:t>Do updates in batches for large amount of data</a:t>
            </a:r>
          </a:p>
          <a:p>
            <a:pPr marL="285750" indent="-285750" algn="just" defTabSz="1219170">
              <a:buFontTx/>
              <a:buChar char="-"/>
            </a:pPr>
            <a:endParaRPr lang="en-US" b="1" dirty="0">
              <a:solidFill>
                <a:schemeClr val="bg1"/>
              </a:solidFill>
            </a:endParaRPr>
          </a:p>
          <a:p>
            <a:pPr marL="285750" indent="-285750" algn="just" defTabSz="1219170">
              <a:buFontTx/>
              <a:buChar char="-"/>
            </a:pPr>
            <a:r>
              <a:rPr lang="en-US" b="1" dirty="0">
                <a:solidFill>
                  <a:schemeClr val="bg1"/>
                </a:solidFill>
              </a:rPr>
              <a:t>Use SELECT to check condition before executing UPDATE</a:t>
            </a:r>
          </a:p>
          <a:p>
            <a:pPr marL="285750" indent="-285750" algn="just" defTabSz="1219170">
              <a:buFontTx/>
              <a:buChar char="-"/>
            </a:pPr>
            <a:endParaRPr lang="en-US" b="1" dirty="0">
              <a:solidFill>
                <a:schemeClr val="bg1"/>
              </a:solidFill>
            </a:endParaRPr>
          </a:p>
          <a:p>
            <a:pPr marL="285750" indent="-285750" algn="just" defTabSz="1219170">
              <a:buFontTx/>
              <a:buChar char="-"/>
            </a:pPr>
            <a:r>
              <a:rPr lang="en-US" b="1" dirty="0">
                <a:solidFill>
                  <a:schemeClr val="bg1"/>
                </a:solidFill>
              </a:rPr>
              <a:t>Use proper updates for complex data structures: </a:t>
            </a:r>
          </a:p>
          <a:p>
            <a:pPr algn="just" defTabSz="1219170"/>
            <a:r>
              <a:rPr lang="en-US" b="1" dirty="0">
                <a:solidFill>
                  <a:schemeClr val="bg1"/>
                </a:solidFill>
              </a:rPr>
              <a:t>		… SET data = </a:t>
            </a:r>
            <a:r>
              <a:rPr lang="en-US" b="1" dirty="0" err="1">
                <a:solidFill>
                  <a:schemeClr val="bg1"/>
                </a:solidFill>
              </a:rPr>
              <a:t>jsonb_set</a:t>
            </a:r>
            <a:r>
              <a:rPr lang="en-US" b="1" dirty="0">
                <a:solidFill>
                  <a:schemeClr val="bg1"/>
                </a:solidFill>
              </a:rPr>
              <a:t>(data, ‘{balance}’, ‘100’) …</a:t>
            </a:r>
          </a:p>
        </p:txBody>
      </p:sp>
    </p:spTree>
    <p:extLst>
      <p:ext uri="{BB962C8B-B14F-4D97-AF65-F5344CB8AC3E}">
        <p14:creationId xmlns:p14="http://schemas.microsoft.com/office/powerpoint/2010/main" val="13407860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33C1D7D-8765-6227-BEF5-79EB7D94F6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F2385FC-D890-6629-5D05-835ADBC76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1BCBDC96-B563-2532-D176-76FAEA56EA7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56C2B48E-E89B-8419-3460-0AD937542B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BF298A-2628-6DCB-01E8-3CF27D0E4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521151" cy="912441"/>
          </a:xfrm>
        </p:spPr>
        <p:txBody>
          <a:bodyPr>
            <a:normAutofit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Data modification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9FEDFA82-547B-1746-B9E9-AA56A40A3C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6" name="Freeform 29">
            <a:extLst>
              <a:ext uri="{FF2B5EF4-FFF2-40B4-BE49-F238E27FC236}">
                <a16:creationId xmlns:a16="http://schemas.microsoft.com/office/drawing/2014/main" id="{4034A83A-680E-36FE-7BB7-FB0FF8FCC7BF}"/>
              </a:ext>
            </a:extLst>
          </p:cNvPr>
          <p:cNvSpPr>
            <a:spLocks noChangeAspect="1"/>
          </p:cNvSpPr>
          <p:nvPr/>
        </p:nvSpPr>
        <p:spPr bwMode="auto">
          <a:xfrm>
            <a:off x="1590270" y="2054291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Step </a:t>
            </a:r>
            <a:r>
              <a:rPr lang="uk-UA" sz="1400" b="1" dirty="0">
                <a:solidFill>
                  <a:schemeClr val="bg1"/>
                </a:solidFill>
              </a:rPr>
              <a:t>2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8" name="Freeform 29">
            <a:extLst>
              <a:ext uri="{FF2B5EF4-FFF2-40B4-BE49-F238E27FC236}">
                <a16:creationId xmlns:a16="http://schemas.microsoft.com/office/drawing/2014/main" id="{C0A5A89C-EDD2-336A-3E9D-A43EF5C8E61E}"/>
              </a:ext>
            </a:extLst>
          </p:cNvPr>
          <p:cNvSpPr>
            <a:spLocks noChangeAspect="1"/>
          </p:cNvSpPr>
          <p:nvPr/>
        </p:nvSpPr>
        <p:spPr bwMode="auto">
          <a:xfrm>
            <a:off x="247130" y="1273474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solidFill>
            <a:schemeClr val="bg1"/>
          </a:solidFill>
          <a:ln w="25400" cap="flat" cmpd="sng" algn="ctr">
            <a:gradFill>
              <a:gsLst>
                <a:gs pos="7000">
                  <a:schemeClr val="accent2"/>
                </a:gs>
                <a:gs pos="50000">
                  <a:schemeClr val="accent5"/>
                </a:gs>
                <a:gs pos="100000">
                  <a:schemeClr val="accent4"/>
                </a:gs>
              </a:gsLst>
              <a:lin ang="30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accent5"/>
                </a:solidFill>
              </a:rPr>
              <a:t>INSERT</a:t>
            </a:r>
          </a:p>
        </p:txBody>
      </p:sp>
      <p:sp>
        <p:nvSpPr>
          <p:cNvPr id="4" name="Freeform 29">
            <a:extLst>
              <a:ext uri="{FF2B5EF4-FFF2-40B4-BE49-F238E27FC236}">
                <a16:creationId xmlns:a16="http://schemas.microsoft.com/office/drawing/2014/main" id="{CFCF9F2E-ADC3-F545-9868-B856863AAA5F}"/>
              </a:ext>
            </a:extLst>
          </p:cNvPr>
          <p:cNvSpPr>
            <a:spLocks noChangeAspect="1"/>
          </p:cNvSpPr>
          <p:nvPr/>
        </p:nvSpPr>
        <p:spPr bwMode="auto">
          <a:xfrm>
            <a:off x="242266" y="2835108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DELETE</a:t>
            </a:r>
          </a:p>
        </p:txBody>
      </p:sp>
      <p:sp>
        <p:nvSpPr>
          <p:cNvPr id="7" name="Freeform 29">
            <a:extLst>
              <a:ext uri="{FF2B5EF4-FFF2-40B4-BE49-F238E27FC236}">
                <a16:creationId xmlns:a16="http://schemas.microsoft.com/office/drawing/2014/main" id="{13CF8F90-C12E-608B-40FD-5C4CE147746D}"/>
              </a:ext>
            </a:extLst>
          </p:cNvPr>
          <p:cNvSpPr>
            <a:spLocks noChangeAspect="1"/>
          </p:cNvSpPr>
          <p:nvPr/>
        </p:nvSpPr>
        <p:spPr bwMode="auto">
          <a:xfrm>
            <a:off x="1595134" y="2054291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solidFill>
            <a:schemeClr val="bg1"/>
          </a:solidFill>
          <a:ln w="25400" cap="flat" cmpd="sng" algn="ctr">
            <a:gradFill>
              <a:gsLst>
                <a:gs pos="7000">
                  <a:schemeClr val="accent2"/>
                </a:gs>
                <a:gs pos="50000">
                  <a:schemeClr val="accent5"/>
                </a:gs>
                <a:gs pos="100000">
                  <a:schemeClr val="accent4"/>
                </a:gs>
              </a:gsLst>
              <a:lin ang="30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accent5"/>
                </a:solidFill>
              </a:rPr>
              <a:t>UPDATE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2E4DEA6-EA81-4866-C9C6-DF86AA35D30F}"/>
              </a:ext>
            </a:extLst>
          </p:cNvPr>
          <p:cNvSpPr/>
          <p:nvPr/>
        </p:nvSpPr>
        <p:spPr>
          <a:xfrm>
            <a:off x="3517273" y="1273474"/>
            <a:ext cx="8119104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defTabSz="1219170"/>
            <a:r>
              <a:rPr lang="en-US" b="1" dirty="0">
                <a:solidFill>
                  <a:schemeClr val="bg1"/>
                </a:solidFill>
              </a:rPr>
              <a:t>The DB will locate the rows to be deleted matching the WHERE condition by available indexes or table scans, check constraints violation, place locks</a:t>
            </a:r>
          </a:p>
        </p:txBody>
      </p:sp>
    </p:spTree>
    <p:extLst>
      <p:ext uri="{BB962C8B-B14F-4D97-AF65-F5344CB8AC3E}">
        <p14:creationId xmlns:p14="http://schemas.microsoft.com/office/powerpoint/2010/main" val="376509786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AFB51D0-FCC3-CAB7-E48E-3AA580816E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977EF11-9CA7-0B38-FD9E-9111F17420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B1655A7C-DE6D-A9A1-A619-D5435CA6C9C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E7454FAD-71AD-7940-0F42-C6B7E44470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3BF3A6-1B73-A46E-65AA-E4015FC09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521151" cy="912441"/>
          </a:xfrm>
        </p:spPr>
        <p:txBody>
          <a:bodyPr>
            <a:normAutofit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Data modification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21CD34B1-51D5-768C-3319-26752450C7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6" name="Freeform 29">
            <a:extLst>
              <a:ext uri="{FF2B5EF4-FFF2-40B4-BE49-F238E27FC236}">
                <a16:creationId xmlns:a16="http://schemas.microsoft.com/office/drawing/2014/main" id="{7B949C60-1ABA-F96A-0C7C-EFA96A482B0B}"/>
              </a:ext>
            </a:extLst>
          </p:cNvPr>
          <p:cNvSpPr>
            <a:spLocks noChangeAspect="1"/>
          </p:cNvSpPr>
          <p:nvPr/>
        </p:nvSpPr>
        <p:spPr bwMode="auto">
          <a:xfrm>
            <a:off x="1590270" y="2054291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Step </a:t>
            </a:r>
            <a:r>
              <a:rPr lang="uk-UA" sz="1400" b="1" dirty="0">
                <a:solidFill>
                  <a:schemeClr val="bg1"/>
                </a:solidFill>
              </a:rPr>
              <a:t>2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8" name="Freeform 29">
            <a:extLst>
              <a:ext uri="{FF2B5EF4-FFF2-40B4-BE49-F238E27FC236}">
                <a16:creationId xmlns:a16="http://schemas.microsoft.com/office/drawing/2014/main" id="{2912364C-A8BE-49D0-EC55-A27C52D9D73A}"/>
              </a:ext>
            </a:extLst>
          </p:cNvPr>
          <p:cNvSpPr>
            <a:spLocks noChangeAspect="1"/>
          </p:cNvSpPr>
          <p:nvPr/>
        </p:nvSpPr>
        <p:spPr bwMode="auto">
          <a:xfrm>
            <a:off x="247130" y="1273474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solidFill>
            <a:schemeClr val="bg1"/>
          </a:solidFill>
          <a:ln w="25400" cap="flat" cmpd="sng" algn="ctr">
            <a:gradFill>
              <a:gsLst>
                <a:gs pos="7000">
                  <a:schemeClr val="accent2"/>
                </a:gs>
                <a:gs pos="50000">
                  <a:schemeClr val="accent5"/>
                </a:gs>
                <a:gs pos="100000">
                  <a:schemeClr val="accent4"/>
                </a:gs>
              </a:gsLst>
              <a:lin ang="30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accent5"/>
                </a:solidFill>
              </a:rPr>
              <a:t>INSERT</a:t>
            </a:r>
          </a:p>
        </p:txBody>
      </p:sp>
      <p:sp>
        <p:nvSpPr>
          <p:cNvPr id="4" name="Freeform 29">
            <a:extLst>
              <a:ext uri="{FF2B5EF4-FFF2-40B4-BE49-F238E27FC236}">
                <a16:creationId xmlns:a16="http://schemas.microsoft.com/office/drawing/2014/main" id="{46161D33-73EE-2C7E-BE21-E1839A948EE9}"/>
              </a:ext>
            </a:extLst>
          </p:cNvPr>
          <p:cNvSpPr>
            <a:spLocks noChangeAspect="1"/>
          </p:cNvSpPr>
          <p:nvPr/>
        </p:nvSpPr>
        <p:spPr bwMode="auto">
          <a:xfrm>
            <a:off x="242266" y="2835108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DELETE</a:t>
            </a:r>
          </a:p>
        </p:txBody>
      </p:sp>
      <p:sp>
        <p:nvSpPr>
          <p:cNvPr id="7" name="Freeform 29">
            <a:extLst>
              <a:ext uri="{FF2B5EF4-FFF2-40B4-BE49-F238E27FC236}">
                <a16:creationId xmlns:a16="http://schemas.microsoft.com/office/drawing/2014/main" id="{00354D8E-67F8-5BEB-FA82-4E14B74D6C52}"/>
              </a:ext>
            </a:extLst>
          </p:cNvPr>
          <p:cNvSpPr>
            <a:spLocks noChangeAspect="1"/>
          </p:cNvSpPr>
          <p:nvPr/>
        </p:nvSpPr>
        <p:spPr bwMode="auto">
          <a:xfrm>
            <a:off x="1595134" y="2054291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solidFill>
            <a:schemeClr val="bg1"/>
          </a:solidFill>
          <a:ln w="25400" cap="flat" cmpd="sng" algn="ctr">
            <a:gradFill>
              <a:gsLst>
                <a:gs pos="7000">
                  <a:schemeClr val="accent2"/>
                </a:gs>
                <a:gs pos="50000">
                  <a:schemeClr val="accent5"/>
                </a:gs>
                <a:gs pos="100000">
                  <a:schemeClr val="accent4"/>
                </a:gs>
              </a:gsLst>
              <a:lin ang="30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accent5"/>
                </a:solidFill>
              </a:rPr>
              <a:t>UPDATE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F730B9C7-6CD6-1A1C-0726-D9AA737E1E6B}"/>
              </a:ext>
            </a:extLst>
          </p:cNvPr>
          <p:cNvSpPr/>
          <p:nvPr/>
        </p:nvSpPr>
        <p:spPr>
          <a:xfrm>
            <a:off x="3517273" y="1273474"/>
            <a:ext cx="8119104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defTabSz="1219170"/>
            <a:r>
              <a:rPr lang="en-US" b="1" dirty="0">
                <a:solidFill>
                  <a:schemeClr val="bg1"/>
                </a:solidFill>
              </a:rPr>
              <a:t>The DB will locate the rows to be deleted matching the WHERE condition by available indexes or table scans, check constraints violation, place locks</a:t>
            </a:r>
          </a:p>
        </p:txBody>
      </p:sp>
      <p:sp>
        <p:nvSpPr>
          <p:cNvPr id="9" name="Rounded Rectangle 9">
            <a:extLst>
              <a:ext uri="{FF2B5EF4-FFF2-40B4-BE49-F238E27FC236}">
                <a16:creationId xmlns:a16="http://schemas.microsoft.com/office/drawing/2014/main" id="{94160824-32E6-5D2F-0C07-81A506E9B54B}"/>
              </a:ext>
            </a:extLst>
          </p:cNvPr>
          <p:cNvSpPr/>
          <p:nvPr/>
        </p:nvSpPr>
        <p:spPr>
          <a:xfrm>
            <a:off x="3517273" y="2557695"/>
            <a:ext cx="8119104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defTabSz="1219170"/>
            <a:r>
              <a:rPr lang="en-US" b="1" dirty="0">
                <a:solidFill>
                  <a:schemeClr val="bg1"/>
                </a:solidFill>
              </a:rPr>
              <a:t>Every delete operation generates transaction log records to ensure consistency</a:t>
            </a:r>
          </a:p>
        </p:txBody>
      </p:sp>
    </p:spTree>
    <p:extLst>
      <p:ext uri="{BB962C8B-B14F-4D97-AF65-F5344CB8AC3E}">
        <p14:creationId xmlns:p14="http://schemas.microsoft.com/office/powerpoint/2010/main" val="28967514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4526F63-9829-E833-D24E-AF6E0A2A2C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2FCB2DCC-5D9D-33BB-299B-098A26633C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CA547472-CB40-06C6-D565-CAE21C839C1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-3047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5FFE205-E8A2-DE55-1D7C-9349DC534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E24F98-E8F2-68B5-9EFE-65338951D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664267" cy="912441"/>
          </a:xfrm>
        </p:spPr>
        <p:txBody>
          <a:bodyPr>
            <a:normAutofit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Data modification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7F2CDF18-002D-D308-8D57-1B28A2664D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6" name="Freeform 29">
            <a:extLst>
              <a:ext uri="{FF2B5EF4-FFF2-40B4-BE49-F238E27FC236}">
                <a16:creationId xmlns:a16="http://schemas.microsoft.com/office/drawing/2014/main" id="{FC922C84-9D7F-2CDB-712E-4F6AD33EFEB4}"/>
              </a:ext>
            </a:extLst>
          </p:cNvPr>
          <p:cNvSpPr>
            <a:spLocks noChangeAspect="1"/>
          </p:cNvSpPr>
          <p:nvPr/>
        </p:nvSpPr>
        <p:spPr bwMode="auto">
          <a:xfrm>
            <a:off x="247130" y="1273474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INSERT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8D0B56BC-D797-0EE7-DAB0-8C688A4027AC}"/>
              </a:ext>
            </a:extLst>
          </p:cNvPr>
          <p:cNvSpPr/>
          <p:nvPr/>
        </p:nvSpPr>
        <p:spPr>
          <a:xfrm>
            <a:off x="3825766" y="1273474"/>
            <a:ext cx="8119104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defTabSz="1219170"/>
            <a:r>
              <a:rPr lang="en-US" b="1" dirty="0">
                <a:solidFill>
                  <a:schemeClr val="bg1"/>
                </a:solidFill>
              </a:rPr>
              <a:t>INSERT operation adds new record to the table</a:t>
            </a:r>
          </a:p>
        </p:txBody>
      </p:sp>
    </p:spTree>
    <p:extLst>
      <p:ext uri="{BB962C8B-B14F-4D97-AF65-F5344CB8AC3E}">
        <p14:creationId xmlns:p14="http://schemas.microsoft.com/office/powerpoint/2010/main" val="105208584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2DEF89C-6132-05BF-759F-58B8BB41F7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A01A6D1C-622B-F491-F86D-41FA1D44C3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D4ECF9FC-DB61-C197-2890-35A22E6B26B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8219A229-2065-A1CE-4A7B-DD58203D45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FDA9E0-EB28-99B0-8988-C189BC30DC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521151" cy="912441"/>
          </a:xfrm>
        </p:spPr>
        <p:txBody>
          <a:bodyPr>
            <a:normAutofit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Data modification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3A686E8F-80B5-9A60-E76D-9E5796C8D3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6" name="Freeform 29">
            <a:extLst>
              <a:ext uri="{FF2B5EF4-FFF2-40B4-BE49-F238E27FC236}">
                <a16:creationId xmlns:a16="http://schemas.microsoft.com/office/drawing/2014/main" id="{C0E8D414-CFFB-4CAA-5A5E-5A3E7A98028A}"/>
              </a:ext>
            </a:extLst>
          </p:cNvPr>
          <p:cNvSpPr>
            <a:spLocks noChangeAspect="1"/>
          </p:cNvSpPr>
          <p:nvPr/>
        </p:nvSpPr>
        <p:spPr bwMode="auto">
          <a:xfrm>
            <a:off x="1590270" y="2054291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Step </a:t>
            </a:r>
            <a:r>
              <a:rPr lang="uk-UA" sz="1400" b="1" dirty="0">
                <a:solidFill>
                  <a:schemeClr val="bg1"/>
                </a:solidFill>
              </a:rPr>
              <a:t>2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8" name="Freeform 29">
            <a:extLst>
              <a:ext uri="{FF2B5EF4-FFF2-40B4-BE49-F238E27FC236}">
                <a16:creationId xmlns:a16="http://schemas.microsoft.com/office/drawing/2014/main" id="{7A57789D-C801-B9E3-DB08-CA0813A0C933}"/>
              </a:ext>
            </a:extLst>
          </p:cNvPr>
          <p:cNvSpPr>
            <a:spLocks noChangeAspect="1"/>
          </p:cNvSpPr>
          <p:nvPr/>
        </p:nvSpPr>
        <p:spPr bwMode="auto">
          <a:xfrm>
            <a:off x="247130" y="1273474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solidFill>
            <a:schemeClr val="bg1"/>
          </a:solidFill>
          <a:ln w="25400" cap="flat" cmpd="sng" algn="ctr">
            <a:gradFill>
              <a:gsLst>
                <a:gs pos="7000">
                  <a:schemeClr val="accent2"/>
                </a:gs>
                <a:gs pos="50000">
                  <a:schemeClr val="accent5"/>
                </a:gs>
                <a:gs pos="100000">
                  <a:schemeClr val="accent4"/>
                </a:gs>
              </a:gsLst>
              <a:lin ang="30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accent5"/>
                </a:solidFill>
              </a:rPr>
              <a:t>INSERT</a:t>
            </a:r>
          </a:p>
        </p:txBody>
      </p:sp>
      <p:sp>
        <p:nvSpPr>
          <p:cNvPr id="4" name="Freeform 29">
            <a:extLst>
              <a:ext uri="{FF2B5EF4-FFF2-40B4-BE49-F238E27FC236}">
                <a16:creationId xmlns:a16="http://schemas.microsoft.com/office/drawing/2014/main" id="{F4374FD0-77D3-9B37-EAFA-9E5A4B0AB2BF}"/>
              </a:ext>
            </a:extLst>
          </p:cNvPr>
          <p:cNvSpPr>
            <a:spLocks noChangeAspect="1"/>
          </p:cNvSpPr>
          <p:nvPr/>
        </p:nvSpPr>
        <p:spPr bwMode="auto">
          <a:xfrm>
            <a:off x="242266" y="2835108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DELETE</a:t>
            </a:r>
          </a:p>
        </p:txBody>
      </p:sp>
      <p:sp>
        <p:nvSpPr>
          <p:cNvPr id="7" name="Freeform 29">
            <a:extLst>
              <a:ext uri="{FF2B5EF4-FFF2-40B4-BE49-F238E27FC236}">
                <a16:creationId xmlns:a16="http://schemas.microsoft.com/office/drawing/2014/main" id="{30BFE905-246C-E2F8-395B-CD3C52C08DC0}"/>
              </a:ext>
            </a:extLst>
          </p:cNvPr>
          <p:cNvSpPr>
            <a:spLocks noChangeAspect="1"/>
          </p:cNvSpPr>
          <p:nvPr/>
        </p:nvSpPr>
        <p:spPr bwMode="auto">
          <a:xfrm>
            <a:off x="1595134" y="2054291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solidFill>
            <a:schemeClr val="bg1"/>
          </a:solidFill>
          <a:ln w="25400" cap="flat" cmpd="sng" algn="ctr">
            <a:gradFill>
              <a:gsLst>
                <a:gs pos="7000">
                  <a:schemeClr val="accent2"/>
                </a:gs>
                <a:gs pos="50000">
                  <a:schemeClr val="accent5"/>
                </a:gs>
                <a:gs pos="100000">
                  <a:schemeClr val="accent4"/>
                </a:gs>
              </a:gsLst>
              <a:lin ang="30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accent5"/>
                </a:solidFill>
              </a:rPr>
              <a:t>UPDATE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FCC89B40-02BF-E034-85B9-14C474EF746C}"/>
              </a:ext>
            </a:extLst>
          </p:cNvPr>
          <p:cNvSpPr/>
          <p:nvPr/>
        </p:nvSpPr>
        <p:spPr>
          <a:xfrm>
            <a:off x="3517273" y="1273474"/>
            <a:ext cx="8119104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defTabSz="1219170"/>
            <a:r>
              <a:rPr lang="en-US" b="1" dirty="0">
                <a:solidFill>
                  <a:schemeClr val="bg1"/>
                </a:solidFill>
              </a:rPr>
              <a:t>The DB will locate the rows to be deleted matching the WHERE condition by available indexes or table scans, check constraints violation, place locks</a:t>
            </a:r>
          </a:p>
        </p:txBody>
      </p:sp>
      <p:sp>
        <p:nvSpPr>
          <p:cNvPr id="9" name="Rounded Rectangle 9">
            <a:extLst>
              <a:ext uri="{FF2B5EF4-FFF2-40B4-BE49-F238E27FC236}">
                <a16:creationId xmlns:a16="http://schemas.microsoft.com/office/drawing/2014/main" id="{3BED2157-9352-72CB-E48A-91B6F5D88B6A}"/>
              </a:ext>
            </a:extLst>
          </p:cNvPr>
          <p:cNvSpPr/>
          <p:nvPr/>
        </p:nvSpPr>
        <p:spPr>
          <a:xfrm>
            <a:off x="3517273" y="2557695"/>
            <a:ext cx="8119104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defTabSz="1219170"/>
            <a:r>
              <a:rPr lang="en-US" b="1" dirty="0">
                <a:solidFill>
                  <a:schemeClr val="bg1"/>
                </a:solidFill>
              </a:rPr>
              <a:t>Every delete operation generates transaction log records to ensure consistency</a:t>
            </a:r>
          </a:p>
        </p:txBody>
      </p:sp>
      <p:sp>
        <p:nvSpPr>
          <p:cNvPr id="11" name="Rounded Rectangle 9">
            <a:extLst>
              <a:ext uri="{FF2B5EF4-FFF2-40B4-BE49-F238E27FC236}">
                <a16:creationId xmlns:a16="http://schemas.microsoft.com/office/drawing/2014/main" id="{E36E7D22-EB90-B16F-0087-249A101D1FCB}"/>
              </a:ext>
            </a:extLst>
          </p:cNvPr>
          <p:cNvSpPr/>
          <p:nvPr/>
        </p:nvSpPr>
        <p:spPr>
          <a:xfrm>
            <a:off x="3517273" y="3841916"/>
            <a:ext cx="8119104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defTabSz="1219170"/>
            <a:r>
              <a:rPr lang="en-US" b="1" dirty="0">
                <a:solidFill>
                  <a:schemeClr val="bg1"/>
                </a:solidFill>
              </a:rPr>
              <a:t>The DB add different level locks on specific rows to prevent concurrent modifications</a:t>
            </a:r>
          </a:p>
        </p:txBody>
      </p:sp>
    </p:spTree>
    <p:extLst>
      <p:ext uri="{BB962C8B-B14F-4D97-AF65-F5344CB8AC3E}">
        <p14:creationId xmlns:p14="http://schemas.microsoft.com/office/powerpoint/2010/main" val="209745267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7D16952-BEF9-79F7-36AE-3977915BB8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F2977F27-F4CB-8132-929E-B293E2C569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60FD1522-0BA7-CCA1-56BE-E2151EF8FEC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65E364F5-85A9-87EC-B38F-A0BF77C7E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5AF65F-D0CF-D367-7DEE-8ACBA06DF3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521151" cy="912441"/>
          </a:xfrm>
        </p:spPr>
        <p:txBody>
          <a:bodyPr>
            <a:normAutofit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Data modification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B409296A-6883-1DCB-0406-E5C4A174D8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6" name="Freeform 29">
            <a:extLst>
              <a:ext uri="{FF2B5EF4-FFF2-40B4-BE49-F238E27FC236}">
                <a16:creationId xmlns:a16="http://schemas.microsoft.com/office/drawing/2014/main" id="{C1FC19C0-CFF4-F3C0-3097-2FB3B562260A}"/>
              </a:ext>
            </a:extLst>
          </p:cNvPr>
          <p:cNvSpPr>
            <a:spLocks noChangeAspect="1"/>
          </p:cNvSpPr>
          <p:nvPr/>
        </p:nvSpPr>
        <p:spPr bwMode="auto">
          <a:xfrm>
            <a:off x="1590270" y="2054291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Step </a:t>
            </a:r>
            <a:r>
              <a:rPr lang="uk-UA" sz="1400" b="1" dirty="0">
                <a:solidFill>
                  <a:schemeClr val="bg1"/>
                </a:solidFill>
              </a:rPr>
              <a:t>2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8" name="Freeform 29">
            <a:extLst>
              <a:ext uri="{FF2B5EF4-FFF2-40B4-BE49-F238E27FC236}">
                <a16:creationId xmlns:a16="http://schemas.microsoft.com/office/drawing/2014/main" id="{A34D7877-6693-9083-766B-BF4D5B81703D}"/>
              </a:ext>
            </a:extLst>
          </p:cNvPr>
          <p:cNvSpPr>
            <a:spLocks noChangeAspect="1"/>
          </p:cNvSpPr>
          <p:nvPr/>
        </p:nvSpPr>
        <p:spPr bwMode="auto">
          <a:xfrm>
            <a:off x="247130" y="1273474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solidFill>
            <a:schemeClr val="bg1"/>
          </a:solidFill>
          <a:ln w="25400" cap="flat" cmpd="sng" algn="ctr">
            <a:gradFill>
              <a:gsLst>
                <a:gs pos="7000">
                  <a:schemeClr val="accent2"/>
                </a:gs>
                <a:gs pos="50000">
                  <a:schemeClr val="accent5"/>
                </a:gs>
                <a:gs pos="100000">
                  <a:schemeClr val="accent4"/>
                </a:gs>
              </a:gsLst>
              <a:lin ang="30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accent5"/>
                </a:solidFill>
              </a:rPr>
              <a:t>INSERT</a:t>
            </a:r>
          </a:p>
        </p:txBody>
      </p:sp>
      <p:sp>
        <p:nvSpPr>
          <p:cNvPr id="4" name="Freeform 29">
            <a:extLst>
              <a:ext uri="{FF2B5EF4-FFF2-40B4-BE49-F238E27FC236}">
                <a16:creationId xmlns:a16="http://schemas.microsoft.com/office/drawing/2014/main" id="{CB2B8BD7-28B2-3710-A447-84D28521EE2B}"/>
              </a:ext>
            </a:extLst>
          </p:cNvPr>
          <p:cNvSpPr>
            <a:spLocks noChangeAspect="1"/>
          </p:cNvSpPr>
          <p:nvPr/>
        </p:nvSpPr>
        <p:spPr bwMode="auto">
          <a:xfrm>
            <a:off x="242266" y="2835108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DELETE</a:t>
            </a:r>
          </a:p>
        </p:txBody>
      </p:sp>
      <p:sp>
        <p:nvSpPr>
          <p:cNvPr id="7" name="Freeform 29">
            <a:extLst>
              <a:ext uri="{FF2B5EF4-FFF2-40B4-BE49-F238E27FC236}">
                <a16:creationId xmlns:a16="http://schemas.microsoft.com/office/drawing/2014/main" id="{1A76A306-1669-C6E1-CEF3-23A3B0446B13}"/>
              </a:ext>
            </a:extLst>
          </p:cNvPr>
          <p:cNvSpPr>
            <a:spLocks noChangeAspect="1"/>
          </p:cNvSpPr>
          <p:nvPr/>
        </p:nvSpPr>
        <p:spPr bwMode="auto">
          <a:xfrm>
            <a:off x="1595134" y="2054291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solidFill>
            <a:schemeClr val="bg1"/>
          </a:solidFill>
          <a:ln w="25400" cap="flat" cmpd="sng" algn="ctr">
            <a:gradFill>
              <a:gsLst>
                <a:gs pos="7000">
                  <a:schemeClr val="accent2"/>
                </a:gs>
                <a:gs pos="50000">
                  <a:schemeClr val="accent5"/>
                </a:gs>
                <a:gs pos="100000">
                  <a:schemeClr val="accent4"/>
                </a:gs>
              </a:gsLst>
              <a:lin ang="30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accent5"/>
                </a:solidFill>
              </a:rPr>
              <a:t>UPDATE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2C965B59-6D00-31F9-8375-79F206A37B68}"/>
              </a:ext>
            </a:extLst>
          </p:cNvPr>
          <p:cNvSpPr/>
          <p:nvPr/>
        </p:nvSpPr>
        <p:spPr>
          <a:xfrm>
            <a:off x="3517273" y="1273474"/>
            <a:ext cx="8119104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defTabSz="1219170"/>
            <a:r>
              <a:rPr lang="en-US" b="1" dirty="0">
                <a:solidFill>
                  <a:schemeClr val="bg1"/>
                </a:solidFill>
              </a:rPr>
              <a:t>The DB will locate the rows to be deleted matching the WHERE condition by available indexes or table scans, check constraints violation, place locks</a:t>
            </a:r>
          </a:p>
        </p:txBody>
      </p:sp>
      <p:sp>
        <p:nvSpPr>
          <p:cNvPr id="9" name="Rounded Rectangle 9">
            <a:extLst>
              <a:ext uri="{FF2B5EF4-FFF2-40B4-BE49-F238E27FC236}">
                <a16:creationId xmlns:a16="http://schemas.microsoft.com/office/drawing/2014/main" id="{C9B5299E-5FE3-6447-3066-49E92C31FF28}"/>
              </a:ext>
            </a:extLst>
          </p:cNvPr>
          <p:cNvSpPr/>
          <p:nvPr/>
        </p:nvSpPr>
        <p:spPr>
          <a:xfrm>
            <a:off x="3517273" y="2557695"/>
            <a:ext cx="8119104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defTabSz="1219170"/>
            <a:r>
              <a:rPr lang="en-US" b="1" dirty="0">
                <a:solidFill>
                  <a:schemeClr val="bg1"/>
                </a:solidFill>
              </a:rPr>
              <a:t>Every delete operation generates transaction log records to ensure consistency</a:t>
            </a:r>
          </a:p>
        </p:txBody>
      </p:sp>
      <p:sp>
        <p:nvSpPr>
          <p:cNvPr id="11" name="Rounded Rectangle 9">
            <a:extLst>
              <a:ext uri="{FF2B5EF4-FFF2-40B4-BE49-F238E27FC236}">
                <a16:creationId xmlns:a16="http://schemas.microsoft.com/office/drawing/2014/main" id="{DDEC52B6-0949-56BC-A541-E1B9CC0C46C2}"/>
              </a:ext>
            </a:extLst>
          </p:cNvPr>
          <p:cNvSpPr/>
          <p:nvPr/>
        </p:nvSpPr>
        <p:spPr>
          <a:xfrm>
            <a:off x="3517273" y="3841916"/>
            <a:ext cx="8119104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defTabSz="1219170"/>
            <a:r>
              <a:rPr lang="en-US" b="1" dirty="0">
                <a:solidFill>
                  <a:schemeClr val="bg1"/>
                </a:solidFill>
              </a:rPr>
              <a:t>The DB add different level locks on specific rows to prevent concurrent modifications</a:t>
            </a:r>
          </a:p>
        </p:txBody>
      </p:sp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AA939A24-1246-E171-6062-0C9DD852C07F}"/>
              </a:ext>
            </a:extLst>
          </p:cNvPr>
          <p:cNvSpPr/>
          <p:nvPr/>
        </p:nvSpPr>
        <p:spPr>
          <a:xfrm>
            <a:off x="3517273" y="5111580"/>
            <a:ext cx="8119104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defTabSz="1219170"/>
            <a:r>
              <a:rPr lang="en-US" b="1" dirty="0">
                <a:solidFill>
                  <a:schemeClr val="bg1"/>
                </a:solidFill>
              </a:rPr>
              <a:t>When rows are deleted, each index must be updated</a:t>
            </a:r>
          </a:p>
        </p:txBody>
      </p:sp>
    </p:spTree>
    <p:extLst>
      <p:ext uri="{BB962C8B-B14F-4D97-AF65-F5344CB8AC3E}">
        <p14:creationId xmlns:p14="http://schemas.microsoft.com/office/powerpoint/2010/main" val="201854965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AC2C18C-34BF-F2A2-5226-1A48E6C6E6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6994E4AA-B85F-9145-73F8-548D631017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5686BFB7-276A-757F-F76D-0F52AC91D79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E7F97E3F-C26F-8D3B-3AF4-D06DFEEAE5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B6A320-DA00-4CA0-0E5D-C7D77A672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521151" cy="912441"/>
          </a:xfrm>
        </p:spPr>
        <p:txBody>
          <a:bodyPr>
            <a:normAutofit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Data modification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55F8F414-CFBC-3358-D3C5-472224E6AD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6" name="Freeform 29">
            <a:extLst>
              <a:ext uri="{FF2B5EF4-FFF2-40B4-BE49-F238E27FC236}">
                <a16:creationId xmlns:a16="http://schemas.microsoft.com/office/drawing/2014/main" id="{233BFD22-7171-2DEA-231D-C80CED8BA825}"/>
              </a:ext>
            </a:extLst>
          </p:cNvPr>
          <p:cNvSpPr>
            <a:spLocks noChangeAspect="1"/>
          </p:cNvSpPr>
          <p:nvPr/>
        </p:nvSpPr>
        <p:spPr bwMode="auto">
          <a:xfrm>
            <a:off x="1590270" y="2054291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Step </a:t>
            </a:r>
            <a:r>
              <a:rPr lang="uk-UA" sz="1400" b="1" dirty="0">
                <a:solidFill>
                  <a:schemeClr val="bg1"/>
                </a:solidFill>
              </a:rPr>
              <a:t>2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8" name="Freeform 29">
            <a:extLst>
              <a:ext uri="{FF2B5EF4-FFF2-40B4-BE49-F238E27FC236}">
                <a16:creationId xmlns:a16="http://schemas.microsoft.com/office/drawing/2014/main" id="{3B37C40D-CEF2-5676-66F3-06DD04119B0F}"/>
              </a:ext>
            </a:extLst>
          </p:cNvPr>
          <p:cNvSpPr>
            <a:spLocks noChangeAspect="1"/>
          </p:cNvSpPr>
          <p:nvPr/>
        </p:nvSpPr>
        <p:spPr bwMode="auto">
          <a:xfrm>
            <a:off x="247130" y="1273474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solidFill>
            <a:schemeClr val="bg1"/>
          </a:solidFill>
          <a:ln w="25400" cap="flat" cmpd="sng" algn="ctr">
            <a:gradFill>
              <a:gsLst>
                <a:gs pos="7000">
                  <a:schemeClr val="accent2"/>
                </a:gs>
                <a:gs pos="50000">
                  <a:schemeClr val="accent5"/>
                </a:gs>
                <a:gs pos="100000">
                  <a:schemeClr val="accent4"/>
                </a:gs>
              </a:gsLst>
              <a:lin ang="30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accent5"/>
                </a:solidFill>
              </a:rPr>
              <a:t>INSERT</a:t>
            </a:r>
          </a:p>
        </p:txBody>
      </p:sp>
      <p:sp>
        <p:nvSpPr>
          <p:cNvPr id="4" name="Freeform 29">
            <a:extLst>
              <a:ext uri="{FF2B5EF4-FFF2-40B4-BE49-F238E27FC236}">
                <a16:creationId xmlns:a16="http://schemas.microsoft.com/office/drawing/2014/main" id="{F0E4FA77-141F-AE2A-BE81-6A25FAF35F24}"/>
              </a:ext>
            </a:extLst>
          </p:cNvPr>
          <p:cNvSpPr>
            <a:spLocks noChangeAspect="1"/>
          </p:cNvSpPr>
          <p:nvPr/>
        </p:nvSpPr>
        <p:spPr bwMode="auto">
          <a:xfrm>
            <a:off x="242266" y="2835108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DELETE</a:t>
            </a:r>
          </a:p>
        </p:txBody>
      </p:sp>
      <p:sp>
        <p:nvSpPr>
          <p:cNvPr id="7" name="Freeform 29">
            <a:extLst>
              <a:ext uri="{FF2B5EF4-FFF2-40B4-BE49-F238E27FC236}">
                <a16:creationId xmlns:a16="http://schemas.microsoft.com/office/drawing/2014/main" id="{93EBAD16-53EE-8087-47CE-7F634AA2422D}"/>
              </a:ext>
            </a:extLst>
          </p:cNvPr>
          <p:cNvSpPr>
            <a:spLocks noChangeAspect="1"/>
          </p:cNvSpPr>
          <p:nvPr/>
        </p:nvSpPr>
        <p:spPr bwMode="auto">
          <a:xfrm>
            <a:off x="1595134" y="2054291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solidFill>
            <a:schemeClr val="bg1"/>
          </a:solidFill>
          <a:ln w="25400" cap="flat" cmpd="sng" algn="ctr">
            <a:gradFill>
              <a:gsLst>
                <a:gs pos="7000">
                  <a:schemeClr val="accent2"/>
                </a:gs>
                <a:gs pos="50000">
                  <a:schemeClr val="accent5"/>
                </a:gs>
                <a:gs pos="100000">
                  <a:schemeClr val="accent4"/>
                </a:gs>
              </a:gsLst>
              <a:lin ang="30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accent5"/>
                </a:solidFill>
              </a:rPr>
              <a:t>UPDATE</a:t>
            </a:r>
          </a:p>
        </p:txBody>
      </p:sp>
      <p:sp>
        <p:nvSpPr>
          <p:cNvPr id="13" name="Rounded Rectangle 3">
            <a:extLst>
              <a:ext uri="{FF2B5EF4-FFF2-40B4-BE49-F238E27FC236}">
                <a16:creationId xmlns:a16="http://schemas.microsoft.com/office/drawing/2014/main" id="{73F0B5BE-31E5-5C91-463C-71E58A0F03B2}"/>
              </a:ext>
            </a:extLst>
          </p:cNvPr>
          <p:cNvSpPr/>
          <p:nvPr/>
        </p:nvSpPr>
        <p:spPr>
          <a:xfrm>
            <a:off x="2525405" y="912441"/>
            <a:ext cx="1327170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b="1" dirty="0">
                <a:solidFill>
                  <a:schemeClr val="bg1"/>
                </a:solidFill>
              </a:rPr>
              <a:t>Samples:</a:t>
            </a:r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14FB8CDB-D530-ECDC-F33A-48A387DCF4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5043" y="912441"/>
            <a:ext cx="7839075" cy="1038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11728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9F36547-33F6-911A-813A-012D35381B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41F02202-A555-9DC3-60F3-EA18C01540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9BAE8910-6886-C24C-A361-6E098E0C486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14A2C69D-2CBA-A414-D9FC-31E717B43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645D94-7F98-6591-7DAB-DA7CDB598F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521151" cy="912441"/>
          </a:xfrm>
        </p:spPr>
        <p:txBody>
          <a:bodyPr>
            <a:normAutofit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Data modification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FEEA15EB-2448-3EF9-328F-1C9ADD179A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6" name="Freeform 29">
            <a:extLst>
              <a:ext uri="{FF2B5EF4-FFF2-40B4-BE49-F238E27FC236}">
                <a16:creationId xmlns:a16="http://schemas.microsoft.com/office/drawing/2014/main" id="{E5AC623A-5F1D-A5E8-E2C1-6A2222A6C2BF}"/>
              </a:ext>
            </a:extLst>
          </p:cNvPr>
          <p:cNvSpPr>
            <a:spLocks noChangeAspect="1"/>
          </p:cNvSpPr>
          <p:nvPr/>
        </p:nvSpPr>
        <p:spPr bwMode="auto">
          <a:xfrm>
            <a:off x="1590270" y="2054291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Step </a:t>
            </a:r>
            <a:r>
              <a:rPr lang="uk-UA" sz="1400" b="1" dirty="0">
                <a:solidFill>
                  <a:schemeClr val="bg1"/>
                </a:solidFill>
              </a:rPr>
              <a:t>2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8" name="Freeform 29">
            <a:extLst>
              <a:ext uri="{FF2B5EF4-FFF2-40B4-BE49-F238E27FC236}">
                <a16:creationId xmlns:a16="http://schemas.microsoft.com/office/drawing/2014/main" id="{C1565AC8-E6E7-41B6-9B00-728DACAA2CA7}"/>
              </a:ext>
            </a:extLst>
          </p:cNvPr>
          <p:cNvSpPr>
            <a:spLocks noChangeAspect="1"/>
          </p:cNvSpPr>
          <p:nvPr/>
        </p:nvSpPr>
        <p:spPr bwMode="auto">
          <a:xfrm>
            <a:off x="247130" y="1273474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solidFill>
            <a:schemeClr val="bg1"/>
          </a:solidFill>
          <a:ln w="25400" cap="flat" cmpd="sng" algn="ctr">
            <a:gradFill>
              <a:gsLst>
                <a:gs pos="7000">
                  <a:schemeClr val="accent2"/>
                </a:gs>
                <a:gs pos="50000">
                  <a:schemeClr val="accent5"/>
                </a:gs>
                <a:gs pos="100000">
                  <a:schemeClr val="accent4"/>
                </a:gs>
              </a:gsLst>
              <a:lin ang="30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accent5"/>
                </a:solidFill>
              </a:rPr>
              <a:t>INSERT</a:t>
            </a:r>
          </a:p>
        </p:txBody>
      </p:sp>
      <p:sp>
        <p:nvSpPr>
          <p:cNvPr id="4" name="Freeform 29">
            <a:extLst>
              <a:ext uri="{FF2B5EF4-FFF2-40B4-BE49-F238E27FC236}">
                <a16:creationId xmlns:a16="http://schemas.microsoft.com/office/drawing/2014/main" id="{EB97C808-A0DF-313E-65C2-EE9FE0432E6A}"/>
              </a:ext>
            </a:extLst>
          </p:cNvPr>
          <p:cNvSpPr>
            <a:spLocks noChangeAspect="1"/>
          </p:cNvSpPr>
          <p:nvPr/>
        </p:nvSpPr>
        <p:spPr bwMode="auto">
          <a:xfrm>
            <a:off x="242266" y="2835108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DELETE</a:t>
            </a:r>
          </a:p>
        </p:txBody>
      </p:sp>
      <p:sp>
        <p:nvSpPr>
          <p:cNvPr id="7" name="Freeform 29">
            <a:extLst>
              <a:ext uri="{FF2B5EF4-FFF2-40B4-BE49-F238E27FC236}">
                <a16:creationId xmlns:a16="http://schemas.microsoft.com/office/drawing/2014/main" id="{9196B459-B47A-F614-BA58-45AA0BB0607C}"/>
              </a:ext>
            </a:extLst>
          </p:cNvPr>
          <p:cNvSpPr>
            <a:spLocks noChangeAspect="1"/>
          </p:cNvSpPr>
          <p:nvPr/>
        </p:nvSpPr>
        <p:spPr bwMode="auto">
          <a:xfrm>
            <a:off x="1595134" y="2054291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solidFill>
            <a:schemeClr val="bg1"/>
          </a:solidFill>
          <a:ln w="25400" cap="flat" cmpd="sng" algn="ctr">
            <a:gradFill>
              <a:gsLst>
                <a:gs pos="7000">
                  <a:schemeClr val="accent2"/>
                </a:gs>
                <a:gs pos="50000">
                  <a:schemeClr val="accent5"/>
                </a:gs>
                <a:gs pos="100000">
                  <a:schemeClr val="accent4"/>
                </a:gs>
              </a:gsLst>
              <a:lin ang="30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accent5"/>
                </a:solidFill>
              </a:rPr>
              <a:t>UPDATE</a:t>
            </a:r>
          </a:p>
        </p:txBody>
      </p:sp>
      <p:sp>
        <p:nvSpPr>
          <p:cNvPr id="13" name="Rounded Rectangle 3">
            <a:extLst>
              <a:ext uri="{FF2B5EF4-FFF2-40B4-BE49-F238E27FC236}">
                <a16:creationId xmlns:a16="http://schemas.microsoft.com/office/drawing/2014/main" id="{F8254C2C-5012-09A7-ED65-45396E4B2C56}"/>
              </a:ext>
            </a:extLst>
          </p:cNvPr>
          <p:cNvSpPr/>
          <p:nvPr/>
        </p:nvSpPr>
        <p:spPr>
          <a:xfrm>
            <a:off x="2525405" y="912441"/>
            <a:ext cx="1327170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b="1" dirty="0">
                <a:solidFill>
                  <a:schemeClr val="bg1"/>
                </a:solidFill>
              </a:rPr>
              <a:t>Samples:</a:t>
            </a:r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4B9C6D3C-6AE4-F4AC-E217-9F5930CE13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5043" y="912441"/>
            <a:ext cx="7839075" cy="103822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A9C3A5A-8596-B08C-FA22-9EE527821CE2}"/>
              </a:ext>
            </a:extLst>
          </p:cNvPr>
          <p:cNvSpPr txBox="1"/>
          <p:nvPr/>
        </p:nvSpPr>
        <p:spPr>
          <a:xfrm>
            <a:off x="4195043" y="2680309"/>
            <a:ext cx="44186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DELETE FROM customers WHERE id = 123;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10146456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26C85E8-B17A-E550-5D30-E52CED4573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F256AF86-C0E6-6841-2833-125A78473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B06D921A-B5FF-7221-DB77-94F1A161566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4A68274A-FDCE-A5F1-1BA2-4BFC8E78D8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B1F3DE-5DEF-1CDE-A224-A13784606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521151" cy="912441"/>
          </a:xfrm>
        </p:spPr>
        <p:txBody>
          <a:bodyPr>
            <a:normAutofit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Data modification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1B8F6342-3684-CECD-E937-B3E70329F9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6" name="Freeform 29">
            <a:extLst>
              <a:ext uri="{FF2B5EF4-FFF2-40B4-BE49-F238E27FC236}">
                <a16:creationId xmlns:a16="http://schemas.microsoft.com/office/drawing/2014/main" id="{D7772130-6A2E-9B4D-2594-204F482F5BFA}"/>
              </a:ext>
            </a:extLst>
          </p:cNvPr>
          <p:cNvSpPr>
            <a:spLocks noChangeAspect="1"/>
          </p:cNvSpPr>
          <p:nvPr/>
        </p:nvSpPr>
        <p:spPr bwMode="auto">
          <a:xfrm>
            <a:off x="1590270" y="2054291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Step </a:t>
            </a:r>
            <a:r>
              <a:rPr lang="uk-UA" sz="1400" b="1" dirty="0">
                <a:solidFill>
                  <a:schemeClr val="bg1"/>
                </a:solidFill>
              </a:rPr>
              <a:t>2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8" name="Freeform 29">
            <a:extLst>
              <a:ext uri="{FF2B5EF4-FFF2-40B4-BE49-F238E27FC236}">
                <a16:creationId xmlns:a16="http://schemas.microsoft.com/office/drawing/2014/main" id="{9FA16B8B-7752-EE3E-F96C-F0FDEF049194}"/>
              </a:ext>
            </a:extLst>
          </p:cNvPr>
          <p:cNvSpPr>
            <a:spLocks noChangeAspect="1"/>
          </p:cNvSpPr>
          <p:nvPr/>
        </p:nvSpPr>
        <p:spPr bwMode="auto">
          <a:xfrm>
            <a:off x="247130" y="1273474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solidFill>
            <a:schemeClr val="bg1"/>
          </a:solidFill>
          <a:ln w="25400" cap="flat" cmpd="sng" algn="ctr">
            <a:gradFill>
              <a:gsLst>
                <a:gs pos="7000">
                  <a:schemeClr val="accent2"/>
                </a:gs>
                <a:gs pos="50000">
                  <a:schemeClr val="accent5"/>
                </a:gs>
                <a:gs pos="100000">
                  <a:schemeClr val="accent4"/>
                </a:gs>
              </a:gsLst>
              <a:lin ang="30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accent5"/>
                </a:solidFill>
              </a:rPr>
              <a:t>INSERT</a:t>
            </a:r>
          </a:p>
        </p:txBody>
      </p:sp>
      <p:sp>
        <p:nvSpPr>
          <p:cNvPr id="4" name="Freeform 29">
            <a:extLst>
              <a:ext uri="{FF2B5EF4-FFF2-40B4-BE49-F238E27FC236}">
                <a16:creationId xmlns:a16="http://schemas.microsoft.com/office/drawing/2014/main" id="{B03AA39C-FEA8-F92B-5702-2FBA10A545CE}"/>
              </a:ext>
            </a:extLst>
          </p:cNvPr>
          <p:cNvSpPr>
            <a:spLocks noChangeAspect="1"/>
          </p:cNvSpPr>
          <p:nvPr/>
        </p:nvSpPr>
        <p:spPr bwMode="auto">
          <a:xfrm>
            <a:off x="242266" y="2835108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DELETE</a:t>
            </a:r>
          </a:p>
        </p:txBody>
      </p:sp>
      <p:sp>
        <p:nvSpPr>
          <p:cNvPr id="7" name="Freeform 29">
            <a:extLst>
              <a:ext uri="{FF2B5EF4-FFF2-40B4-BE49-F238E27FC236}">
                <a16:creationId xmlns:a16="http://schemas.microsoft.com/office/drawing/2014/main" id="{83E9C704-53EB-5A4A-7F92-4293B4F3B5FE}"/>
              </a:ext>
            </a:extLst>
          </p:cNvPr>
          <p:cNvSpPr>
            <a:spLocks noChangeAspect="1"/>
          </p:cNvSpPr>
          <p:nvPr/>
        </p:nvSpPr>
        <p:spPr bwMode="auto">
          <a:xfrm>
            <a:off x="1595134" y="2054291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solidFill>
            <a:schemeClr val="bg1"/>
          </a:solidFill>
          <a:ln w="25400" cap="flat" cmpd="sng" algn="ctr">
            <a:gradFill>
              <a:gsLst>
                <a:gs pos="7000">
                  <a:schemeClr val="accent2"/>
                </a:gs>
                <a:gs pos="50000">
                  <a:schemeClr val="accent5"/>
                </a:gs>
                <a:gs pos="100000">
                  <a:schemeClr val="accent4"/>
                </a:gs>
              </a:gsLst>
              <a:lin ang="30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accent5"/>
                </a:solidFill>
              </a:rPr>
              <a:t>UPDATE</a:t>
            </a:r>
          </a:p>
        </p:txBody>
      </p:sp>
      <p:sp>
        <p:nvSpPr>
          <p:cNvPr id="13" name="Rounded Rectangle 3">
            <a:extLst>
              <a:ext uri="{FF2B5EF4-FFF2-40B4-BE49-F238E27FC236}">
                <a16:creationId xmlns:a16="http://schemas.microsoft.com/office/drawing/2014/main" id="{45989C7B-67FB-BAC4-268A-C35749A2C6D1}"/>
              </a:ext>
            </a:extLst>
          </p:cNvPr>
          <p:cNvSpPr/>
          <p:nvPr/>
        </p:nvSpPr>
        <p:spPr>
          <a:xfrm>
            <a:off x="2525405" y="912441"/>
            <a:ext cx="1327170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b="1" dirty="0">
                <a:solidFill>
                  <a:schemeClr val="bg1"/>
                </a:solidFill>
              </a:rPr>
              <a:t>Samples:</a:t>
            </a:r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1B77C1B9-0DC6-314E-20C8-96A0B1E5D1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5043" y="912441"/>
            <a:ext cx="7839075" cy="103822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4E3C4CC-B54C-54A2-3D36-0A0594DD4A65}"/>
              </a:ext>
            </a:extLst>
          </p:cNvPr>
          <p:cNvSpPr txBox="1"/>
          <p:nvPr/>
        </p:nvSpPr>
        <p:spPr>
          <a:xfrm>
            <a:off x="4195043" y="2680309"/>
            <a:ext cx="44186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DELETE FROM customers WHERE id = 123;</a:t>
            </a:r>
            <a:endParaRPr lang="uk-UA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4BBE80A-1C1C-8A58-B71F-C00D626CE6B2}"/>
              </a:ext>
            </a:extLst>
          </p:cNvPr>
          <p:cNvSpPr txBox="1"/>
          <p:nvPr/>
        </p:nvSpPr>
        <p:spPr>
          <a:xfrm>
            <a:off x="4195043" y="3594618"/>
            <a:ext cx="72485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Delete runs without errors but affects 0 rows. It might be a </a:t>
            </a:r>
            <a:r>
              <a:rPr lang="en-US" dirty="0">
                <a:solidFill>
                  <a:srgbClr val="FF0000"/>
                </a:solidFill>
              </a:rPr>
              <a:t>silent failure</a:t>
            </a:r>
          </a:p>
        </p:txBody>
      </p:sp>
    </p:spTree>
    <p:extLst>
      <p:ext uri="{BB962C8B-B14F-4D97-AF65-F5344CB8AC3E}">
        <p14:creationId xmlns:p14="http://schemas.microsoft.com/office/powerpoint/2010/main" val="11352596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B7CB961-B2F3-1EBE-9F3F-EB84BC5AC2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6B7F2245-1E42-3D22-AA11-78BF0F5070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9B1293A5-F1EC-550C-E11E-24FC52C0DF1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071E5AFD-3949-F59E-D0D7-2C41C43A2E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8B3193-1742-232C-BA98-751F8701FF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521151" cy="912441"/>
          </a:xfrm>
        </p:spPr>
        <p:txBody>
          <a:bodyPr>
            <a:normAutofit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Data modification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00E9D7D4-9EFB-2540-A86C-497BA15536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6" name="Freeform 29">
            <a:extLst>
              <a:ext uri="{FF2B5EF4-FFF2-40B4-BE49-F238E27FC236}">
                <a16:creationId xmlns:a16="http://schemas.microsoft.com/office/drawing/2014/main" id="{2FD57167-BD03-4352-936F-6048ADAC6FCA}"/>
              </a:ext>
            </a:extLst>
          </p:cNvPr>
          <p:cNvSpPr>
            <a:spLocks noChangeAspect="1"/>
          </p:cNvSpPr>
          <p:nvPr/>
        </p:nvSpPr>
        <p:spPr bwMode="auto">
          <a:xfrm>
            <a:off x="1590270" y="2054291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Step </a:t>
            </a:r>
            <a:r>
              <a:rPr lang="uk-UA" sz="1400" b="1" dirty="0">
                <a:solidFill>
                  <a:schemeClr val="bg1"/>
                </a:solidFill>
              </a:rPr>
              <a:t>2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8" name="Freeform 29">
            <a:extLst>
              <a:ext uri="{FF2B5EF4-FFF2-40B4-BE49-F238E27FC236}">
                <a16:creationId xmlns:a16="http://schemas.microsoft.com/office/drawing/2014/main" id="{8B9E0715-3212-7B53-5DF5-4CBA2B0F5604}"/>
              </a:ext>
            </a:extLst>
          </p:cNvPr>
          <p:cNvSpPr>
            <a:spLocks noChangeAspect="1"/>
          </p:cNvSpPr>
          <p:nvPr/>
        </p:nvSpPr>
        <p:spPr bwMode="auto">
          <a:xfrm>
            <a:off x="247130" y="1273474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solidFill>
            <a:schemeClr val="bg1"/>
          </a:solidFill>
          <a:ln w="25400" cap="flat" cmpd="sng" algn="ctr">
            <a:gradFill>
              <a:gsLst>
                <a:gs pos="7000">
                  <a:schemeClr val="accent2"/>
                </a:gs>
                <a:gs pos="50000">
                  <a:schemeClr val="accent5"/>
                </a:gs>
                <a:gs pos="100000">
                  <a:schemeClr val="accent4"/>
                </a:gs>
              </a:gsLst>
              <a:lin ang="30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accent5"/>
                </a:solidFill>
              </a:rPr>
              <a:t>INSERT</a:t>
            </a:r>
          </a:p>
        </p:txBody>
      </p:sp>
      <p:sp>
        <p:nvSpPr>
          <p:cNvPr id="4" name="Freeform 29">
            <a:extLst>
              <a:ext uri="{FF2B5EF4-FFF2-40B4-BE49-F238E27FC236}">
                <a16:creationId xmlns:a16="http://schemas.microsoft.com/office/drawing/2014/main" id="{36C8966C-DE3B-D683-4814-3BF58DBBC07B}"/>
              </a:ext>
            </a:extLst>
          </p:cNvPr>
          <p:cNvSpPr>
            <a:spLocks noChangeAspect="1"/>
          </p:cNvSpPr>
          <p:nvPr/>
        </p:nvSpPr>
        <p:spPr bwMode="auto">
          <a:xfrm>
            <a:off x="242266" y="2835108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DELETE</a:t>
            </a:r>
          </a:p>
        </p:txBody>
      </p:sp>
      <p:sp>
        <p:nvSpPr>
          <p:cNvPr id="7" name="Freeform 29">
            <a:extLst>
              <a:ext uri="{FF2B5EF4-FFF2-40B4-BE49-F238E27FC236}">
                <a16:creationId xmlns:a16="http://schemas.microsoft.com/office/drawing/2014/main" id="{96E477B7-F155-4D90-CDB8-4722DB09262C}"/>
              </a:ext>
            </a:extLst>
          </p:cNvPr>
          <p:cNvSpPr>
            <a:spLocks noChangeAspect="1"/>
          </p:cNvSpPr>
          <p:nvPr/>
        </p:nvSpPr>
        <p:spPr bwMode="auto">
          <a:xfrm>
            <a:off x="1595134" y="2054291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solidFill>
            <a:schemeClr val="bg1"/>
          </a:solidFill>
          <a:ln w="25400" cap="flat" cmpd="sng" algn="ctr">
            <a:gradFill>
              <a:gsLst>
                <a:gs pos="7000">
                  <a:schemeClr val="accent2"/>
                </a:gs>
                <a:gs pos="50000">
                  <a:schemeClr val="accent5"/>
                </a:gs>
                <a:gs pos="100000">
                  <a:schemeClr val="accent4"/>
                </a:gs>
              </a:gsLst>
              <a:lin ang="30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accent5"/>
                </a:solidFill>
              </a:rPr>
              <a:t>UPDATE</a:t>
            </a:r>
          </a:p>
        </p:txBody>
      </p:sp>
      <p:sp>
        <p:nvSpPr>
          <p:cNvPr id="13" name="Rounded Rectangle 3">
            <a:extLst>
              <a:ext uri="{FF2B5EF4-FFF2-40B4-BE49-F238E27FC236}">
                <a16:creationId xmlns:a16="http://schemas.microsoft.com/office/drawing/2014/main" id="{1B2CB458-051E-7347-3FAA-7891B561103A}"/>
              </a:ext>
            </a:extLst>
          </p:cNvPr>
          <p:cNvSpPr/>
          <p:nvPr/>
        </p:nvSpPr>
        <p:spPr>
          <a:xfrm>
            <a:off x="2525405" y="912441"/>
            <a:ext cx="1327170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b="1" dirty="0">
                <a:solidFill>
                  <a:schemeClr val="bg1"/>
                </a:solidFill>
              </a:rPr>
              <a:t>Samples:</a:t>
            </a:r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F105AF41-1F08-3133-7A19-73B71461BF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5043" y="912441"/>
            <a:ext cx="7839075" cy="103822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AC04476-A948-6E3B-9642-942371CC737A}"/>
              </a:ext>
            </a:extLst>
          </p:cNvPr>
          <p:cNvSpPr txBox="1"/>
          <p:nvPr/>
        </p:nvSpPr>
        <p:spPr>
          <a:xfrm>
            <a:off x="4195043" y="2680309"/>
            <a:ext cx="44186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DELETE FROM customers WHERE id = 123;</a:t>
            </a:r>
            <a:endParaRPr lang="uk-UA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1188C39-4D69-996D-AB55-04A0E157C3C9}"/>
              </a:ext>
            </a:extLst>
          </p:cNvPr>
          <p:cNvSpPr txBox="1"/>
          <p:nvPr/>
        </p:nvSpPr>
        <p:spPr>
          <a:xfrm>
            <a:off x="4195043" y="3594618"/>
            <a:ext cx="72485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Delete runs without errors but affects 0 rows. It might be a silent failure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ADEBCD0-BD57-9FFE-901E-A4EF65DB67BB}"/>
              </a:ext>
            </a:extLst>
          </p:cNvPr>
          <p:cNvSpPr txBox="1"/>
          <p:nvPr/>
        </p:nvSpPr>
        <p:spPr>
          <a:xfrm>
            <a:off x="4195042" y="4693593"/>
            <a:ext cx="4668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Check affected row count or use RETURNING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203116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C406E9F-99D5-80EA-D3B1-96701BDC93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708E178-F495-CE32-442F-CCFADD60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7E444EC8-5BA7-F714-FFA9-B6F1A88554C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5B06210-6179-9B24-7B6E-9F0934D2C4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81D6D8-D70D-4DA4-E913-A11D87F195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521151" cy="912441"/>
          </a:xfrm>
        </p:spPr>
        <p:txBody>
          <a:bodyPr>
            <a:normAutofit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Data modification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C738F64C-8320-B4AB-502A-6AEE4C7771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6" name="Freeform 29">
            <a:extLst>
              <a:ext uri="{FF2B5EF4-FFF2-40B4-BE49-F238E27FC236}">
                <a16:creationId xmlns:a16="http://schemas.microsoft.com/office/drawing/2014/main" id="{C95E47B1-0773-D722-A095-51DB399B4CEA}"/>
              </a:ext>
            </a:extLst>
          </p:cNvPr>
          <p:cNvSpPr>
            <a:spLocks noChangeAspect="1"/>
          </p:cNvSpPr>
          <p:nvPr/>
        </p:nvSpPr>
        <p:spPr bwMode="auto">
          <a:xfrm>
            <a:off x="1590270" y="2054291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Step </a:t>
            </a:r>
            <a:r>
              <a:rPr lang="uk-UA" sz="1400" b="1" dirty="0">
                <a:solidFill>
                  <a:schemeClr val="bg1"/>
                </a:solidFill>
              </a:rPr>
              <a:t>2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8" name="Freeform 29">
            <a:extLst>
              <a:ext uri="{FF2B5EF4-FFF2-40B4-BE49-F238E27FC236}">
                <a16:creationId xmlns:a16="http://schemas.microsoft.com/office/drawing/2014/main" id="{DCC12DD6-D5EE-7E3B-CABE-DEB5265CF3B4}"/>
              </a:ext>
            </a:extLst>
          </p:cNvPr>
          <p:cNvSpPr>
            <a:spLocks noChangeAspect="1"/>
          </p:cNvSpPr>
          <p:nvPr/>
        </p:nvSpPr>
        <p:spPr bwMode="auto">
          <a:xfrm>
            <a:off x="247130" y="1273474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solidFill>
            <a:schemeClr val="bg1"/>
          </a:solidFill>
          <a:ln w="25400" cap="flat" cmpd="sng" algn="ctr">
            <a:gradFill>
              <a:gsLst>
                <a:gs pos="7000">
                  <a:schemeClr val="accent2"/>
                </a:gs>
                <a:gs pos="50000">
                  <a:schemeClr val="accent5"/>
                </a:gs>
                <a:gs pos="100000">
                  <a:schemeClr val="accent4"/>
                </a:gs>
              </a:gsLst>
              <a:lin ang="30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accent5"/>
                </a:solidFill>
              </a:rPr>
              <a:t>INSERT</a:t>
            </a:r>
          </a:p>
        </p:txBody>
      </p:sp>
      <p:sp>
        <p:nvSpPr>
          <p:cNvPr id="4" name="Freeform 29">
            <a:extLst>
              <a:ext uri="{FF2B5EF4-FFF2-40B4-BE49-F238E27FC236}">
                <a16:creationId xmlns:a16="http://schemas.microsoft.com/office/drawing/2014/main" id="{C9D32313-1939-8380-B3C7-584E147FA82C}"/>
              </a:ext>
            </a:extLst>
          </p:cNvPr>
          <p:cNvSpPr>
            <a:spLocks noChangeAspect="1"/>
          </p:cNvSpPr>
          <p:nvPr/>
        </p:nvSpPr>
        <p:spPr bwMode="auto">
          <a:xfrm>
            <a:off x="242266" y="2835108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DELETE</a:t>
            </a:r>
          </a:p>
        </p:txBody>
      </p:sp>
      <p:sp>
        <p:nvSpPr>
          <p:cNvPr id="7" name="Freeform 29">
            <a:extLst>
              <a:ext uri="{FF2B5EF4-FFF2-40B4-BE49-F238E27FC236}">
                <a16:creationId xmlns:a16="http://schemas.microsoft.com/office/drawing/2014/main" id="{9144B134-F3A1-9071-D5DD-46C8833055D5}"/>
              </a:ext>
            </a:extLst>
          </p:cNvPr>
          <p:cNvSpPr>
            <a:spLocks noChangeAspect="1"/>
          </p:cNvSpPr>
          <p:nvPr/>
        </p:nvSpPr>
        <p:spPr bwMode="auto">
          <a:xfrm>
            <a:off x="1595134" y="2054291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solidFill>
            <a:schemeClr val="bg1"/>
          </a:solidFill>
          <a:ln w="25400" cap="flat" cmpd="sng" algn="ctr">
            <a:gradFill>
              <a:gsLst>
                <a:gs pos="7000">
                  <a:schemeClr val="accent2"/>
                </a:gs>
                <a:gs pos="50000">
                  <a:schemeClr val="accent5"/>
                </a:gs>
                <a:gs pos="100000">
                  <a:schemeClr val="accent4"/>
                </a:gs>
              </a:gsLst>
              <a:lin ang="30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accent5"/>
                </a:solidFill>
              </a:rPr>
              <a:t>UPDATE</a:t>
            </a:r>
          </a:p>
        </p:txBody>
      </p:sp>
      <p:sp>
        <p:nvSpPr>
          <p:cNvPr id="13" name="Rounded Rectangle 3">
            <a:extLst>
              <a:ext uri="{FF2B5EF4-FFF2-40B4-BE49-F238E27FC236}">
                <a16:creationId xmlns:a16="http://schemas.microsoft.com/office/drawing/2014/main" id="{B7E27686-2382-7DB1-6223-D01331B39ED1}"/>
              </a:ext>
            </a:extLst>
          </p:cNvPr>
          <p:cNvSpPr/>
          <p:nvPr/>
        </p:nvSpPr>
        <p:spPr>
          <a:xfrm>
            <a:off x="2525405" y="912441"/>
            <a:ext cx="1327170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b="1" dirty="0">
                <a:solidFill>
                  <a:schemeClr val="bg1"/>
                </a:solidFill>
              </a:rPr>
              <a:t>Samples:</a:t>
            </a:r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ED2201C2-5D7D-DF91-D89F-AF1C3FAEF5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5043" y="912441"/>
            <a:ext cx="7839075" cy="103822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4EB661E-744A-5F9D-F5AC-6246E20D6FAE}"/>
              </a:ext>
            </a:extLst>
          </p:cNvPr>
          <p:cNvSpPr txBox="1"/>
          <p:nvPr/>
        </p:nvSpPr>
        <p:spPr>
          <a:xfrm>
            <a:off x="4195043" y="2680309"/>
            <a:ext cx="27899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DELETE FROM customers;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14014317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E1B5B66-F1D8-4132-52A1-9DFDC3D380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75583F22-4F68-2499-A17B-4E874816F2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BAAC853C-0B25-BB02-F802-4F5DDB35F79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A11A1B45-8087-C8A1-B066-D44028ACD1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54702A-D4A8-CA14-0111-540CA5F72B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521151" cy="912441"/>
          </a:xfrm>
        </p:spPr>
        <p:txBody>
          <a:bodyPr>
            <a:normAutofit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Data modification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3E56C301-21B2-A662-0508-AD3AE99BF4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6" name="Freeform 29">
            <a:extLst>
              <a:ext uri="{FF2B5EF4-FFF2-40B4-BE49-F238E27FC236}">
                <a16:creationId xmlns:a16="http://schemas.microsoft.com/office/drawing/2014/main" id="{AF04302B-30C5-3A06-4883-91E8CF664A4B}"/>
              </a:ext>
            </a:extLst>
          </p:cNvPr>
          <p:cNvSpPr>
            <a:spLocks noChangeAspect="1"/>
          </p:cNvSpPr>
          <p:nvPr/>
        </p:nvSpPr>
        <p:spPr bwMode="auto">
          <a:xfrm>
            <a:off x="1590270" y="2054291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Step </a:t>
            </a:r>
            <a:r>
              <a:rPr lang="uk-UA" sz="1400" b="1" dirty="0">
                <a:solidFill>
                  <a:schemeClr val="bg1"/>
                </a:solidFill>
              </a:rPr>
              <a:t>2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8" name="Freeform 29">
            <a:extLst>
              <a:ext uri="{FF2B5EF4-FFF2-40B4-BE49-F238E27FC236}">
                <a16:creationId xmlns:a16="http://schemas.microsoft.com/office/drawing/2014/main" id="{77CBC336-E01A-F2A1-3DF1-188026DFC877}"/>
              </a:ext>
            </a:extLst>
          </p:cNvPr>
          <p:cNvSpPr>
            <a:spLocks noChangeAspect="1"/>
          </p:cNvSpPr>
          <p:nvPr/>
        </p:nvSpPr>
        <p:spPr bwMode="auto">
          <a:xfrm>
            <a:off x="247130" y="1273474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solidFill>
            <a:schemeClr val="bg1"/>
          </a:solidFill>
          <a:ln w="25400" cap="flat" cmpd="sng" algn="ctr">
            <a:gradFill>
              <a:gsLst>
                <a:gs pos="7000">
                  <a:schemeClr val="accent2"/>
                </a:gs>
                <a:gs pos="50000">
                  <a:schemeClr val="accent5"/>
                </a:gs>
                <a:gs pos="100000">
                  <a:schemeClr val="accent4"/>
                </a:gs>
              </a:gsLst>
              <a:lin ang="30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accent5"/>
                </a:solidFill>
              </a:rPr>
              <a:t>INSERT</a:t>
            </a:r>
          </a:p>
        </p:txBody>
      </p:sp>
      <p:sp>
        <p:nvSpPr>
          <p:cNvPr id="4" name="Freeform 29">
            <a:extLst>
              <a:ext uri="{FF2B5EF4-FFF2-40B4-BE49-F238E27FC236}">
                <a16:creationId xmlns:a16="http://schemas.microsoft.com/office/drawing/2014/main" id="{9C94D52F-7EDE-01D6-4A22-FF7F673808B6}"/>
              </a:ext>
            </a:extLst>
          </p:cNvPr>
          <p:cNvSpPr>
            <a:spLocks noChangeAspect="1"/>
          </p:cNvSpPr>
          <p:nvPr/>
        </p:nvSpPr>
        <p:spPr bwMode="auto">
          <a:xfrm>
            <a:off x="242266" y="2835108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DELETE</a:t>
            </a:r>
          </a:p>
        </p:txBody>
      </p:sp>
      <p:sp>
        <p:nvSpPr>
          <p:cNvPr id="7" name="Freeform 29">
            <a:extLst>
              <a:ext uri="{FF2B5EF4-FFF2-40B4-BE49-F238E27FC236}">
                <a16:creationId xmlns:a16="http://schemas.microsoft.com/office/drawing/2014/main" id="{D36C7800-5D38-15E4-94C9-2C00FC257A7C}"/>
              </a:ext>
            </a:extLst>
          </p:cNvPr>
          <p:cNvSpPr>
            <a:spLocks noChangeAspect="1"/>
          </p:cNvSpPr>
          <p:nvPr/>
        </p:nvSpPr>
        <p:spPr bwMode="auto">
          <a:xfrm>
            <a:off x="1595134" y="2054291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solidFill>
            <a:schemeClr val="bg1"/>
          </a:solidFill>
          <a:ln w="25400" cap="flat" cmpd="sng" algn="ctr">
            <a:gradFill>
              <a:gsLst>
                <a:gs pos="7000">
                  <a:schemeClr val="accent2"/>
                </a:gs>
                <a:gs pos="50000">
                  <a:schemeClr val="accent5"/>
                </a:gs>
                <a:gs pos="100000">
                  <a:schemeClr val="accent4"/>
                </a:gs>
              </a:gsLst>
              <a:lin ang="30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accent5"/>
                </a:solidFill>
              </a:rPr>
              <a:t>UPDATE</a:t>
            </a:r>
          </a:p>
        </p:txBody>
      </p:sp>
      <p:sp>
        <p:nvSpPr>
          <p:cNvPr id="13" name="Rounded Rectangle 3">
            <a:extLst>
              <a:ext uri="{FF2B5EF4-FFF2-40B4-BE49-F238E27FC236}">
                <a16:creationId xmlns:a16="http://schemas.microsoft.com/office/drawing/2014/main" id="{291172F1-C0C5-321B-BB2F-99667CB774F8}"/>
              </a:ext>
            </a:extLst>
          </p:cNvPr>
          <p:cNvSpPr/>
          <p:nvPr/>
        </p:nvSpPr>
        <p:spPr>
          <a:xfrm>
            <a:off x="2525405" y="912441"/>
            <a:ext cx="1327170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b="1" dirty="0">
                <a:solidFill>
                  <a:schemeClr val="bg1"/>
                </a:solidFill>
              </a:rPr>
              <a:t>Samples:</a:t>
            </a:r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8B626F6B-2434-99F8-0A67-5C76A63D02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5043" y="912441"/>
            <a:ext cx="7839075" cy="103822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FF5BE97-7DFE-390F-055B-52962C6D43C1}"/>
              </a:ext>
            </a:extLst>
          </p:cNvPr>
          <p:cNvSpPr txBox="1"/>
          <p:nvPr/>
        </p:nvSpPr>
        <p:spPr>
          <a:xfrm>
            <a:off x="4195043" y="2680309"/>
            <a:ext cx="27899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DELETE FROM customers;</a:t>
            </a:r>
            <a:endParaRPr lang="uk-UA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B7612C7D-4E5A-20D6-BA16-C6A66533E7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21327" y="3857394"/>
            <a:ext cx="9344025" cy="333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28888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01F0327-8BA4-59A7-0006-F8D461072E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4BCEE045-2F9D-101E-EF3C-8D127F7E58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44F5311C-694E-235D-A330-0F098B7E2CB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C66B2C5F-5629-D237-2FE8-2EBF2225ED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094820-1314-12C2-061F-53DA39887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521151" cy="912441"/>
          </a:xfrm>
        </p:spPr>
        <p:txBody>
          <a:bodyPr>
            <a:normAutofit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Data modification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CD679095-D80E-FFFF-0987-85F3E71D67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6" name="Freeform 29">
            <a:extLst>
              <a:ext uri="{FF2B5EF4-FFF2-40B4-BE49-F238E27FC236}">
                <a16:creationId xmlns:a16="http://schemas.microsoft.com/office/drawing/2014/main" id="{CF9470B7-0EB4-E0E4-B750-7E892E0C29F4}"/>
              </a:ext>
            </a:extLst>
          </p:cNvPr>
          <p:cNvSpPr>
            <a:spLocks noChangeAspect="1"/>
          </p:cNvSpPr>
          <p:nvPr/>
        </p:nvSpPr>
        <p:spPr bwMode="auto">
          <a:xfrm>
            <a:off x="1590270" y="2054291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Step </a:t>
            </a:r>
            <a:r>
              <a:rPr lang="uk-UA" sz="1400" b="1" dirty="0">
                <a:solidFill>
                  <a:schemeClr val="bg1"/>
                </a:solidFill>
              </a:rPr>
              <a:t>2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8" name="Freeform 29">
            <a:extLst>
              <a:ext uri="{FF2B5EF4-FFF2-40B4-BE49-F238E27FC236}">
                <a16:creationId xmlns:a16="http://schemas.microsoft.com/office/drawing/2014/main" id="{93D52FFB-6DCF-8407-931E-C42AB824608C}"/>
              </a:ext>
            </a:extLst>
          </p:cNvPr>
          <p:cNvSpPr>
            <a:spLocks noChangeAspect="1"/>
          </p:cNvSpPr>
          <p:nvPr/>
        </p:nvSpPr>
        <p:spPr bwMode="auto">
          <a:xfrm>
            <a:off x="247130" y="1273474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solidFill>
            <a:schemeClr val="bg1"/>
          </a:solidFill>
          <a:ln w="25400" cap="flat" cmpd="sng" algn="ctr">
            <a:gradFill>
              <a:gsLst>
                <a:gs pos="7000">
                  <a:schemeClr val="accent2"/>
                </a:gs>
                <a:gs pos="50000">
                  <a:schemeClr val="accent5"/>
                </a:gs>
                <a:gs pos="100000">
                  <a:schemeClr val="accent4"/>
                </a:gs>
              </a:gsLst>
              <a:lin ang="30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accent5"/>
                </a:solidFill>
              </a:rPr>
              <a:t>INSERT</a:t>
            </a:r>
          </a:p>
        </p:txBody>
      </p:sp>
      <p:sp>
        <p:nvSpPr>
          <p:cNvPr id="4" name="Freeform 29">
            <a:extLst>
              <a:ext uri="{FF2B5EF4-FFF2-40B4-BE49-F238E27FC236}">
                <a16:creationId xmlns:a16="http://schemas.microsoft.com/office/drawing/2014/main" id="{5E5AF22E-77D2-3058-465E-915BCF57A88E}"/>
              </a:ext>
            </a:extLst>
          </p:cNvPr>
          <p:cNvSpPr>
            <a:spLocks noChangeAspect="1"/>
          </p:cNvSpPr>
          <p:nvPr/>
        </p:nvSpPr>
        <p:spPr bwMode="auto">
          <a:xfrm>
            <a:off x="242266" y="2835108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DELETE</a:t>
            </a:r>
          </a:p>
        </p:txBody>
      </p:sp>
      <p:sp>
        <p:nvSpPr>
          <p:cNvPr id="7" name="Freeform 29">
            <a:extLst>
              <a:ext uri="{FF2B5EF4-FFF2-40B4-BE49-F238E27FC236}">
                <a16:creationId xmlns:a16="http://schemas.microsoft.com/office/drawing/2014/main" id="{D6C22E6C-1A0F-4EED-85A9-C1A63C629C45}"/>
              </a:ext>
            </a:extLst>
          </p:cNvPr>
          <p:cNvSpPr>
            <a:spLocks noChangeAspect="1"/>
          </p:cNvSpPr>
          <p:nvPr/>
        </p:nvSpPr>
        <p:spPr bwMode="auto">
          <a:xfrm>
            <a:off x="1595134" y="2054291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solidFill>
            <a:schemeClr val="bg1"/>
          </a:solidFill>
          <a:ln w="25400" cap="flat" cmpd="sng" algn="ctr">
            <a:gradFill>
              <a:gsLst>
                <a:gs pos="7000">
                  <a:schemeClr val="accent2"/>
                </a:gs>
                <a:gs pos="50000">
                  <a:schemeClr val="accent5"/>
                </a:gs>
                <a:gs pos="100000">
                  <a:schemeClr val="accent4"/>
                </a:gs>
              </a:gsLst>
              <a:lin ang="30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accent5"/>
                </a:solidFill>
              </a:rPr>
              <a:t>UPDATE</a:t>
            </a:r>
          </a:p>
        </p:txBody>
      </p:sp>
      <p:sp>
        <p:nvSpPr>
          <p:cNvPr id="13" name="Rounded Rectangle 3">
            <a:extLst>
              <a:ext uri="{FF2B5EF4-FFF2-40B4-BE49-F238E27FC236}">
                <a16:creationId xmlns:a16="http://schemas.microsoft.com/office/drawing/2014/main" id="{D0333F09-71B3-7C1F-55E3-5B2E1976C33A}"/>
              </a:ext>
            </a:extLst>
          </p:cNvPr>
          <p:cNvSpPr/>
          <p:nvPr/>
        </p:nvSpPr>
        <p:spPr>
          <a:xfrm>
            <a:off x="2525405" y="912441"/>
            <a:ext cx="1327170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b="1" dirty="0">
                <a:solidFill>
                  <a:schemeClr val="bg1"/>
                </a:solidFill>
              </a:rPr>
              <a:t>Samples:</a:t>
            </a:r>
          </a:p>
        </p:txBody>
      </p:sp>
      <p:pic>
        <p:nvPicPr>
          <p:cNvPr id="15" name="Рисунок 14" descr="Зображення, що містить Обличчя людини, текст, мультфільм, особа&#10;&#10;Вміст, створений ШІ, може бути неправильним.">
            <a:extLst>
              <a:ext uri="{FF2B5EF4-FFF2-40B4-BE49-F238E27FC236}">
                <a16:creationId xmlns:a16="http://schemas.microsoft.com/office/drawing/2014/main" id="{824E0964-CE85-B781-ECB7-95E94DDEEE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9406" y="988105"/>
            <a:ext cx="6583377" cy="3694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70556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A7CAF3C-1446-D35B-1281-74B60C6413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7766F905-0ACB-483A-5A6D-275020D965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81396BA3-62A2-1968-A0DC-59A720D421A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BF64D87D-9658-A33E-FB34-37572CE778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7F68DF-2CEC-53CF-17CC-9D0AFA7C4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521151" cy="912441"/>
          </a:xfrm>
        </p:spPr>
        <p:txBody>
          <a:bodyPr>
            <a:normAutofit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Data modification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36C4DCB5-560A-81EC-9BDB-0BF09FDC4C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6" name="Freeform 29">
            <a:extLst>
              <a:ext uri="{FF2B5EF4-FFF2-40B4-BE49-F238E27FC236}">
                <a16:creationId xmlns:a16="http://schemas.microsoft.com/office/drawing/2014/main" id="{D657BED4-2561-B7FE-5C7C-651A69B147B9}"/>
              </a:ext>
            </a:extLst>
          </p:cNvPr>
          <p:cNvSpPr>
            <a:spLocks noChangeAspect="1"/>
          </p:cNvSpPr>
          <p:nvPr/>
        </p:nvSpPr>
        <p:spPr bwMode="auto">
          <a:xfrm>
            <a:off x="1590270" y="2054291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Step </a:t>
            </a:r>
            <a:r>
              <a:rPr lang="uk-UA" sz="1400" b="1" dirty="0">
                <a:solidFill>
                  <a:schemeClr val="bg1"/>
                </a:solidFill>
              </a:rPr>
              <a:t>2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8" name="Freeform 29">
            <a:extLst>
              <a:ext uri="{FF2B5EF4-FFF2-40B4-BE49-F238E27FC236}">
                <a16:creationId xmlns:a16="http://schemas.microsoft.com/office/drawing/2014/main" id="{11D43A26-07BB-6F74-5F5D-0AE172EE4A06}"/>
              </a:ext>
            </a:extLst>
          </p:cNvPr>
          <p:cNvSpPr>
            <a:spLocks noChangeAspect="1"/>
          </p:cNvSpPr>
          <p:nvPr/>
        </p:nvSpPr>
        <p:spPr bwMode="auto">
          <a:xfrm>
            <a:off x="247130" y="1273474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solidFill>
            <a:schemeClr val="bg1"/>
          </a:solidFill>
          <a:ln w="25400" cap="flat" cmpd="sng" algn="ctr">
            <a:gradFill>
              <a:gsLst>
                <a:gs pos="7000">
                  <a:schemeClr val="accent2"/>
                </a:gs>
                <a:gs pos="50000">
                  <a:schemeClr val="accent5"/>
                </a:gs>
                <a:gs pos="100000">
                  <a:schemeClr val="accent4"/>
                </a:gs>
              </a:gsLst>
              <a:lin ang="30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accent5"/>
                </a:solidFill>
              </a:rPr>
              <a:t>INSERT</a:t>
            </a:r>
          </a:p>
        </p:txBody>
      </p:sp>
      <p:sp>
        <p:nvSpPr>
          <p:cNvPr id="4" name="Freeform 29">
            <a:extLst>
              <a:ext uri="{FF2B5EF4-FFF2-40B4-BE49-F238E27FC236}">
                <a16:creationId xmlns:a16="http://schemas.microsoft.com/office/drawing/2014/main" id="{E6BB55A0-E9E3-26A1-F11C-4431F1452669}"/>
              </a:ext>
            </a:extLst>
          </p:cNvPr>
          <p:cNvSpPr>
            <a:spLocks noChangeAspect="1"/>
          </p:cNvSpPr>
          <p:nvPr/>
        </p:nvSpPr>
        <p:spPr bwMode="auto">
          <a:xfrm>
            <a:off x="242266" y="2835108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DELETE</a:t>
            </a:r>
          </a:p>
        </p:txBody>
      </p:sp>
      <p:sp>
        <p:nvSpPr>
          <p:cNvPr id="7" name="Freeform 29">
            <a:extLst>
              <a:ext uri="{FF2B5EF4-FFF2-40B4-BE49-F238E27FC236}">
                <a16:creationId xmlns:a16="http://schemas.microsoft.com/office/drawing/2014/main" id="{15F41BF0-DC0F-9214-2D6A-42474EF92E14}"/>
              </a:ext>
            </a:extLst>
          </p:cNvPr>
          <p:cNvSpPr>
            <a:spLocks noChangeAspect="1"/>
          </p:cNvSpPr>
          <p:nvPr/>
        </p:nvSpPr>
        <p:spPr bwMode="auto">
          <a:xfrm>
            <a:off x="1595134" y="2054291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solidFill>
            <a:schemeClr val="bg1"/>
          </a:solidFill>
          <a:ln w="25400" cap="flat" cmpd="sng" algn="ctr">
            <a:gradFill>
              <a:gsLst>
                <a:gs pos="7000">
                  <a:schemeClr val="accent2"/>
                </a:gs>
                <a:gs pos="50000">
                  <a:schemeClr val="accent5"/>
                </a:gs>
                <a:gs pos="100000">
                  <a:schemeClr val="accent4"/>
                </a:gs>
              </a:gsLst>
              <a:lin ang="30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accent5"/>
                </a:solidFill>
              </a:rPr>
              <a:t>UPDATE</a:t>
            </a:r>
          </a:p>
        </p:txBody>
      </p:sp>
      <p:sp>
        <p:nvSpPr>
          <p:cNvPr id="13" name="Rounded Rectangle 3">
            <a:extLst>
              <a:ext uri="{FF2B5EF4-FFF2-40B4-BE49-F238E27FC236}">
                <a16:creationId xmlns:a16="http://schemas.microsoft.com/office/drawing/2014/main" id="{2AC192C4-5ABC-5C2E-6A82-78D56C54753A}"/>
              </a:ext>
            </a:extLst>
          </p:cNvPr>
          <p:cNvSpPr/>
          <p:nvPr/>
        </p:nvSpPr>
        <p:spPr>
          <a:xfrm>
            <a:off x="2525405" y="912441"/>
            <a:ext cx="1327170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b="1" dirty="0">
                <a:solidFill>
                  <a:schemeClr val="bg1"/>
                </a:solidFill>
              </a:rPr>
              <a:t>Samples:</a:t>
            </a:r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FDD8EAF2-CA38-1E50-6D69-B3472DC491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5043" y="912441"/>
            <a:ext cx="7839075" cy="103822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F957DB-56C4-9378-5A8E-BEA32EDE8F29}"/>
              </a:ext>
            </a:extLst>
          </p:cNvPr>
          <p:cNvSpPr txBox="1"/>
          <p:nvPr/>
        </p:nvSpPr>
        <p:spPr>
          <a:xfrm>
            <a:off x="4195043" y="2680309"/>
            <a:ext cx="27899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DELETE FROM customers;</a:t>
            </a:r>
            <a:endParaRPr lang="uk-UA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159C9C70-EC7A-52C0-F31C-C409F7157E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21327" y="3857394"/>
            <a:ext cx="9344025" cy="333375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AAE5D916-5003-9539-4DCE-7C67F3DD650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09343" y="4769835"/>
            <a:ext cx="7724775" cy="1123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0666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59228A8-F850-5F2B-8539-3531B5E28C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64F5A372-060A-39C6-13B7-F5EFC70F22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65CBC615-9287-3C9E-9316-0C62BF29A56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-3047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796812BD-3690-A80D-64B7-A3FE3105CC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BE41D1-35FD-B788-FE68-1B2EFE0215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664267" cy="912441"/>
          </a:xfrm>
        </p:spPr>
        <p:txBody>
          <a:bodyPr>
            <a:normAutofit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Data modification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4582FD72-7CAE-00B7-F893-3830FD49D3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6" name="Freeform 29">
            <a:extLst>
              <a:ext uri="{FF2B5EF4-FFF2-40B4-BE49-F238E27FC236}">
                <a16:creationId xmlns:a16="http://schemas.microsoft.com/office/drawing/2014/main" id="{3311CBAE-7960-AEE4-1375-8A7D344FA561}"/>
              </a:ext>
            </a:extLst>
          </p:cNvPr>
          <p:cNvSpPr>
            <a:spLocks noChangeAspect="1"/>
          </p:cNvSpPr>
          <p:nvPr/>
        </p:nvSpPr>
        <p:spPr bwMode="auto">
          <a:xfrm>
            <a:off x="247130" y="1273474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INSERT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9187537D-5D11-3857-3BEE-40F1FC245291}"/>
              </a:ext>
            </a:extLst>
          </p:cNvPr>
          <p:cNvSpPr/>
          <p:nvPr/>
        </p:nvSpPr>
        <p:spPr>
          <a:xfrm>
            <a:off x="3825766" y="1273474"/>
            <a:ext cx="8119104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defTabSz="1219170"/>
            <a:r>
              <a:rPr lang="en-US" b="1" dirty="0">
                <a:solidFill>
                  <a:schemeClr val="bg1"/>
                </a:solidFill>
              </a:rPr>
              <a:t>INSERT operation adds new record to the table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C9A67B53-071F-26BC-69EB-8EA38AC0680E}"/>
              </a:ext>
            </a:extLst>
          </p:cNvPr>
          <p:cNvSpPr/>
          <p:nvPr/>
        </p:nvSpPr>
        <p:spPr>
          <a:xfrm>
            <a:off x="3825766" y="2319922"/>
            <a:ext cx="8119104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defTabSz="1219170"/>
            <a:r>
              <a:rPr lang="en-US" b="1" dirty="0">
                <a:solidFill>
                  <a:schemeClr val="bg1"/>
                </a:solidFill>
              </a:rPr>
              <a:t>You can specify the columns and values explicitly</a:t>
            </a:r>
          </a:p>
        </p:txBody>
      </p:sp>
    </p:spTree>
    <p:extLst>
      <p:ext uri="{BB962C8B-B14F-4D97-AF65-F5344CB8AC3E}">
        <p14:creationId xmlns:p14="http://schemas.microsoft.com/office/powerpoint/2010/main" val="297828857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3C24FC8-1EF0-D229-5368-0810B48E44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865B7D56-EFB4-EA77-C8AA-50776ED5CA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0C9E051B-B1C8-2ED1-0A86-1A8A9AA7D08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926FEC34-2A2A-40CC-9314-E5C33E0F43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0B2807-C9A7-3A85-9892-728727D058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521151" cy="912441"/>
          </a:xfrm>
        </p:spPr>
        <p:txBody>
          <a:bodyPr>
            <a:normAutofit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Data modification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0F652F8B-3E37-8D61-072B-C6C52E383C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6" name="Freeform 29">
            <a:extLst>
              <a:ext uri="{FF2B5EF4-FFF2-40B4-BE49-F238E27FC236}">
                <a16:creationId xmlns:a16="http://schemas.microsoft.com/office/drawing/2014/main" id="{D9D85426-74A6-99BB-7CC2-E424B5304515}"/>
              </a:ext>
            </a:extLst>
          </p:cNvPr>
          <p:cNvSpPr>
            <a:spLocks noChangeAspect="1"/>
          </p:cNvSpPr>
          <p:nvPr/>
        </p:nvSpPr>
        <p:spPr bwMode="auto">
          <a:xfrm>
            <a:off x="1590270" y="2054291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Step </a:t>
            </a:r>
            <a:r>
              <a:rPr lang="uk-UA" sz="1400" b="1" dirty="0">
                <a:solidFill>
                  <a:schemeClr val="bg1"/>
                </a:solidFill>
              </a:rPr>
              <a:t>2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8" name="Freeform 29">
            <a:extLst>
              <a:ext uri="{FF2B5EF4-FFF2-40B4-BE49-F238E27FC236}">
                <a16:creationId xmlns:a16="http://schemas.microsoft.com/office/drawing/2014/main" id="{A294563B-3850-C839-A8F8-D20826B42824}"/>
              </a:ext>
            </a:extLst>
          </p:cNvPr>
          <p:cNvSpPr>
            <a:spLocks noChangeAspect="1"/>
          </p:cNvSpPr>
          <p:nvPr/>
        </p:nvSpPr>
        <p:spPr bwMode="auto">
          <a:xfrm>
            <a:off x="247130" y="1273474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solidFill>
            <a:schemeClr val="bg1"/>
          </a:solidFill>
          <a:ln w="25400" cap="flat" cmpd="sng" algn="ctr">
            <a:gradFill>
              <a:gsLst>
                <a:gs pos="7000">
                  <a:schemeClr val="accent2"/>
                </a:gs>
                <a:gs pos="50000">
                  <a:schemeClr val="accent5"/>
                </a:gs>
                <a:gs pos="100000">
                  <a:schemeClr val="accent4"/>
                </a:gs>
              </a:gsLst>
              <a:lin ang="30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accent5"/>
                </a:solidFill>
              </a:rPr>
              <a:t>INSERT</a:t>
            </a:r>
          </a:p>
        </p:txBody>
      </p:sp>
      <p:sp>
        <p:nvSpPr>
          <p:cNvPr id="4" name="Freeform 29">
            <a:extLst>
              <a:ext uri="{FF2B5EF4-FFF2-40B4-BE49-F238E27FC236}">
                <a16:creationId xmlns:a16="http://schemas.microsoft.com/office/drawing/2014/main" id="{C5B35491-6BEC-7A32-83B6-D7280DAEEA4D}"/>
              </a:ext>
            </a:extLst>
          </p:cNvPr>
          <p:cNvSpPr>
            <a:spLocks noChangeAspect="1"/>
          </p:cNvSpPr>
          <p:nvPr/>
        </p:nvSpPr>
        <p:spPr bwMode="auto">
          <a:xfrm>
            <a:off x="242266" y="2835108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DELETE</a:t>
            </a:r>
          </a:p>
        </p:txBody>
      </p:sp>
      <p:sp>
        <p:nvSpPr>
          <p:cNvPr id="7" name="Freeform 29">
            <a:extLst>
              <a:ext uri="{FF2B5EF4-FFF2-40B4-BE49-F238E27FC236}">
                <a16:creationId xmlns:a16="http://schemas.microsoft.com/office/drawing/2014/main" id="{E3FF65BB-11A1-7548-D495-9202F0CA1477}"/>
              </a:ext>
            </a:extLst>
          </p:cNvPr>
          <p:cNvSpPr>
            <a:spLocks noChangeAspect="1"/>
          </p:cNvSpPr>
          <p:nvPr/>
        </p:nvSpPr>
        <p:spPr bwMode="auto">
          <a:xfrm>
            <a:off x="1595134" y="2054291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solidFill>
            <a:schemeClr val="bg1"/>
          </a:solidFill>
          <a:ln w="25400" cap="flat" cmpd="sng" algn="ctr">
            <a:gradFill>
              <a:gsLst>
                <a:gs pos="7000">
                  <a:schemeClr val="accent2"/>
                </a:gs>
                <a:gs pos="50000">
                  <a:schemeClr val="accent5"/>
                </a:gs>
                <a:gs pos="100000">
                  <a:schemeClr val="accent4"/>
                </a:gs>
              </a:gsLst>
              <a:lin ang="30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accent5"/>
                </a:solidFill>
              </a:rPr>
              <a:t>UPDATE</a:t>
            </a:r>
          </a:p>
        </p:txBody>
      </p:sp>
      <p:sp>
        <p:nvSpPr>
          <p:cNvPr id="13" name="Rounded Rectangle 3">
            <a:extLst>
              <a:ext uri="{FF2B5EF4-FFF2-40B4-BE49-F238E27FC236}">
                <a16:creationId xmlns:a16="http://schemas.microsoft.com/office/drawing/2014/main" id="{C1ADB417-AE73-0B7C-3FB7-42369FBC6DA2}"/>
              </a:ext>
            </a:extLst>
          </p:cNvPr>
          <p:cNvSpPr/>
          <p:nvPr/>
        </p:nvSpPr>
        <p:spPr>
          <a:xfrm>
            <a:off x="2525405" y="912441"/>
            <a:ext cx="1327170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b="1" dirty="0">
                <a:solidFill>
                  <a:schemeClr val="bg1"/>
                </a:solidFill>
              </a:rPr>
              <a:t>Samples:</a:t>
            </a:r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8F5FDCF0-7491-54C4-D8A6-E90F37C94E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5043" y="912441"/>
            <a:ext cx="7839075" cy="103822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0378C24-2ECC-E96F-4EAE-A94F68BD912D}"/>
              </a:ext>
            </a:extLst>
          </p:cNvPr>
          <p:cNvSpPr txBox="1"/>
          <p:nvPr/>
        </p:nvSpPr>
        <p:spPr>
          <a:xfrm>
            <a:off x="4195043" y="2680309"/>
            <a:ext cx="27899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DELETE FROM customers;</a:t>
            </a:r>
            <a:endParaRPr lang="uk-UA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8D345240-363D-3764-9FEA-1DA141F450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21327" y="3857394"/>
            <a:ext cx="9344025" cy="333375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09CE8E26-D26D-DBF7-D257-626FA02B97A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09343" y="4769835"/>
            <a:ext cx="7724775" cy="11239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839DB76-8A73-C804-3C9F-B365EFE65D7D}"/>
              </a:ext>
            </a:extLst>
          </p:cNvPr>
          <p:cNvSpPr txBox="1"/>
          <p:nvPr/>
        </p:nvSpPr>
        <p:spPr>
          <a:xfrm>
            <a:off x="4337552" y="5994594"/>
            <a:ext cx="43685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Use DELETE inside transaction;</a:t>
            </a:r>
          </a:p>
          <a:p>
            <a:pPr marL="285750" indent="-285750">
              <a:buFontTx/>
              <a:buChar char="-"/>
            </a:pPr>
            <a:r>
              <a:rPr lang="en-US" dirty="0"/>
              <a:t>Run SELECT first to check the condition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07941433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9112504-A775-B213-9478-BCC4AC9F9A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76015F90-2088-0D5E-06C4-B7FF745E56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6A4F4959-8761-1097-E343-96C819B4B25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AD979F5F-0E9F-97F9-49E9-C8BA8D4F42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E1DFBF-B0D8-7CA9-C741-2060D7744A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521151" cy="912441"/>
          </a:xfrm>
        </p:spPr>
        <p:txBody>
          <a:bodyPr>
            <a:normAutofit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Data modification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95B8F87B-64B9-DA3F-3F54-D5B7B07CF0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6" name="Freeform 29">
            <a:extLst>
              <a:ext uri="{FF2B5EF4-FFF2-40B4-BE49-F238E27FC236}">
                <a16:creationId xmlns:a16="http://schemas.microsoft.com/office/drawing/2014/main" id="{B7B0FECD-4D6F-A68E-B746-0633D82EF441}"/>
              </a:ext>
            </a:extLst>
          </p:cNvPr>
          <p:cNvSpPr>
            <a:spLocks noChangeAspect="1"/>
          </p:cNvSpPr>
          <p:nvPr/>
        </p:nvSpPr>
        <p:spPr bwMode="auto">
          <a:xfrm>
            <a:off x="1590270" y="2054291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Step </a:t>
            </a:r>
            <a:r>
              <a:rPr lang="uk-UA" sz="1400" b="1" dirty="0">
                <a:solidFill>
                  <a:schemeClr val="bg1"/>
                </a:solidFill>
              </a:rPr>
              <a:t>2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8" name="Freeform 29">
            <a:extLst>
              <a:ext uri="{FF2B5EF4-FFF2-40B4-BE49-F238E27FC236}">
                <a16:creationId xmlns:a16="http://schemas.microsoft.com/office/drawing/2014/main" id="{2F21D0C1-3A65-9962-02F9-8645F30C9E35}"/>
              </a:ext>
            </a:extLst>
          </p:cNvPr>
          <p:cNvSpPr>
            <a:spLocks noChangeAspect="1"/>
          </p:cNvSpPr>
          <p:nvPr/>
        </p:nvSpPr>
        <p:spPr bwMode="auto">
          <a:xfrm>
            <a:off x="247130" y="1273474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solidFill>
            <a:schemeClr val="bg1"/>
          </a:solidFill>
          <a:ln w="25400" cap="flat" cmpd="sng" algn="ctr">
            <a:gradFill>
              <a:gsLst>
                <a:gs pos="7000">
                  <a:schemeClr val="accent2"/>
                </a:gs>
                <a:gs pos="50000">
                  <a:schemeClr val="accent5"/>
                </a:gs>
                <a:gs pos="100000">
                  <a:schemeClr val="accent4"/>
                </a:gs>
              </a:gsLst>
              <a:lin ang="30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accent5"/>
                </a:solidFill>
              </a:rPr>
              <a:t>INSERT</a:t>
            </a:r>
          </a:p>
        </p:txBody>
      </p:sp>
      <p:sp>
        <p:nvSpPr>
          <p:cNvPr id="4" name="Freeform 29">
            <a:extLst>
              <a:ext uri="{FF2B5EF4-FFF2-40B4-BE49-F238E27FC236}">
                <a16:creationId xmlns:a16="http://schemas.microsoft.com/office/drawing/2014/main" id="{6B9969CB-25D4-554C-C0EC-618093E396C6}"/>
              </a:ext>
            </a:extLst>
          </p:cNvPr>
          <p:cNvSpPr>
            <a:spLocks noChangeAspect="1"/>
          </p:cNvSpPr>
          <p:nvPr/>
        </p:nvSpPr>
        <p:spPr bwMode="auto">
          <a:xfrm>
            <a:off x="242266" y="2835108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DELETE</a:t>
            </a:r>
          </a:p>
        </p:txBody>
      </p:sp>
      <p:sp>
        <p:nvSpPr>
          <p:cNvPr id="7" name="Freeform 29">
            <a:extLst>
              <a:ext uri="{FF2B5EF4-FFF2-40B4-BE49-F238E27FC236}">
                <a16:creationId xmlns:a16="http://schemas.microsoft.com/office/drawing/2014/main" id="{21F9DD0A-7FBC-32DF-01F4-1539BF3AE3CD}"/>
              </a:ext>
            </a:extLst>
          </p:cNvPr>
          <p:cNvSpPr>
            <a:spLocks noChangeAspect="1"/>
          </p:cNvSpPr>
          <p:nvPr/>
        </p:nvSpPr>
        <p:spPr bwMode="auto">
          <a:xfrm>
            <a:off x="1595134" y="2054291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solidFill>
            <a:schemeClr val="bg1"/>
          </a:solidFill>
          <a:ln w="25400" cap="flat" cmpd="sng" algn="ctr">
            <a:gradFill>
              <a:gsLst>
                <a:gs pos="7000">
                  <a:schemeClr val="accent2"/>
                </a:gs>
                <a:gs pos="50000">
                  <a:schemeClr val="accent5"/>
                </a:gs>
                <a:gs pos="100000">
                  <a:schemeClr val="accent4"/>
                </a:gs>
              </a:gsLst>
              <a:lin ang="30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accent5"/>
                </a:solidFill>
              </a:rPr>
              <a:t>UPDATE</a:t>
            </a:r>
          </a:p>
        </p:txBody>
      </p:sp>
      <p:sp>
        <p:nvSpPr>
          <p:cNvPr id="13" name="Rounded Rectangle 3">
            <a:extLst>
              <a:ext uri="{FF2B5EF4-FFF2-40B4-BE49-F238E27FC236}">
                <a16:creationId xmlns:a16="http://schemas.microsoft.com/office/drawing/2014/main" id="{DF810FCF-A972-80F7-EDF8-33A183C1A1E5}"/>
              </a:ext>
            </a:extLst>
          </p:cNvPr>
          <p:cNvSpPr/>
          <p:nvPr/>
        </p:nvSpPr>
        <p:spPr>
          <a:xfrm>
            <a:off x="2525405" y="912441"/>
            <a:ext cx="1327170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b="1" dirty="0">
                <a:solidFill>
                  <a:schemeClr val="bg1"/>
                </a:solidFill>
              </a:rPr>
              <a:t>Samples: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C2CFDE6-19FA-8C29-7B48-1CC280AD5BDB}"/>
              </a:ext>
            </a:extLst>
          </p:cNvPr>
          <p:cNvSpPr txBox="1"/>
          <p:nvPr/>
        </p:nvSpPr>
        <p:spPr>
          <a:xfrm>
            <a:off x="4710023" y="1009291"/>
            <a:ext cx="72348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DELETE on large tables in batches:</a:t>
            </a:r>
          </a:p>
          <a:p>
            <a:r>
              <a:rPr lang="en-US" dirty="0"/>
              <a:t>DELETE FROM customers WHERE </a:t>
            </a:r>
            <a:r>
              <a:rPr lang="en-US" dirty="0" err="1"/>
              <a:t>created_at</a:t>
            </a:r>
            <a:r>
              <a:rPr lang="en-US" dirty="0"/>
              <a:t> &lt; ‘2024-03-03’ LIMIT 1000; 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5740896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BD24AC1-3F62-9BB0-4882-E78502F547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2DFE41D-3670-0B54-431B-4B7203A78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2351C222-E354-1B33-866B-D253F045D9F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EDAEF522-00CF-E1CA-C27D-32DA024DCE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F30835-69F0-AAF2-8CA8-556989FAAB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521151" cy="912441"/>
          </a:xfrm>
        </p:spPr>
        <p:txBody>
          <a:bodyPr>
            <a:normAutofit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Data modification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CE88C07B-F33D-6A0E-4506-B5BD0A7553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6" name="Freeform 29">
            <a:extLst>
              <a:ext uri="{FF2B5EF4-FFF2-40B4-BE49-F238E27FC236}">
                <a16:creationId xmlns:a16="http://schemas.microsoft.com/office/drawing/2014/main" id="{BBB99B5A-4D58-21CA-E106-27FF9B1C411F}"/>
              </a:ext>
            </a:extLst>
          </p:cNvPr>
          <p:cNvSpPr>
            <a:spLocks noChangeAspect="1"/>
          </p:cNvSpPr>
          <p:nvPr/>
        </p:nvSpPr>
        <p:spPr bwMode="auto">
          <a:xfrm>
            <a:off x="1590270" y="2054291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Step </a:t>
            </a:r>
            <a:r>
              <a:rPr lang="uk-UA" sz="1400" b="1" dirty="0">
                <a:solidFill>
                  <a:schemeClr val="bg1"/>
                </a:solidFill>
              </a:rPr>
              <a:t>2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8" name="Freeform 29">
            <a:extLst>
              <a:ext uri="{FF2B5EF4-FFF2-40B4-BE49-F238E27FC236}">
                <a16:creationId xmlns:a16="http://schemas.microsoft.com/office/drawing/2014/main" id="{47CBB5BF-29BE-E8C9-1F76-01ECB790D97A}"/>
              </a:ext>
            </a:extLst>
          </p:cNvPr>
          <p:cNvSpPr>
            <a:spLocks noChangeAspect="1"/>
          </p:cNvSpPr>
          <p:nvPr/>
        </p:nvSpPr>
        <p:spPr bwMode="auto">
          <a:xfrm>
            <a:off x="247130" y="1273474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solidFill>
            <a:schemeClr val="bg1"/>
          </a:solidFill>
          <a:ln w="25400" cap="flat" cmpd="sng" algn="ctr">
            <a:gradFill>
              <a:gsLst>
                <a:gs pos="7000">
                  <a:schemeClr val="accent2"/>
                </a:gs>
                <a:gs pos="50000">
                  <a:schemeClr val="accent5"/>
                </a:gs>
                <a:gs pos="100000">
                  <a:schemeClr val="accent4"/>
                </a:gs>
              </a:gsLst>
              <a:lin ang="30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accent5"/>
                </a:solidFill>
              </a:rPr>
              <a:t>INSERT</a:t>
            </a:r>
          </a:p>
        </p:txBody>
      </p:sp>
      <p:sp>
        <p:nvSpPr>
          <p:cNvPr id="4" name="Freeform 29">
            <a:extLst>
              <a:ext uri="{FF2B5EF4-FFF2-40B4-BE49-F238E27FC236}">
                <a16:creationId xmlns:a16="http://schemas.microsoft.com/office/drawing/2014/main" id="{10D1AA37-C8EB-2ABB-B9F3-1FA617B6D525}"/>
              </a:ext>
            </a:extLst>
          </p:cNvPr>
          <p:cNvSpPr>
            <a:spLocks noChangeAspect="1"/>
          </p:cNvSpPr>
          <p:nvPr/>
        </p:nvSpPr>
        <p:spPr bwMode="auto">
          <a:xfrm>
            <a:off x="242266" y="2835108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DELETE</a:t>
            </a:r>
          </a:p>
        </p:txBody>
      </p:sp>
      <p:sp>
        <p:nvSpPr>
          <p:cNvPr id="7" name="Freeform 29">
            <a:extLst>
              <a:ext uri="{FF2B5EF4-FFF2-40B4-BE49-F238E27FC236}">
                <a16:creationId xmlns:a16="http://schemas.microsoft.com/office/drawing/2014/main" id="{3C611D46-D2E3-EC64-9D11-C96F20858F29}"/>
              </a:ext>
            </a:extLst>
          </p:cNvPr>
          <p:cNvSpPr>
            <a:spLocks noChangeAspect="1"/>
          </p:cNvSpPr>
          <p:nvPr/>
        </p:nvSpPr>
        <p:spPr bwMode="auto">
          <a:xfrm>
            <a:off x="1595134" y="2054291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solidFill>
            <a:schemeClr val="bg1"/>
          </a:solidFill>
          <a:ln w="25400" cap="flat" cmpd="sng" algn="ctr">
            <a:gradFill>
              <a:gsLst>
                <a:gs pos="7000">
                  <a:schemeClr val="accent2"/>
                </a:gs>
                <a:gs pos="50000">
                  <a:schemeClr val="accent5"/>
                </a:gs>
                <a:gs pos="100000">
                  <a:schemeClr val="accent4"/>
                </a:gs>
              </a:gsLst>
              <a:lin ang="30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accent5"/>
                </a:solidFill>
              </a:rPr>
              <a:t>UPDATE</a:t>
            </a:r>
          </a:p>
        </p:txBody>
      </p:sp>
      <p:sp>
        <p:nvSpPr>
          <p:cNvPr id="13" name="Rounded Rectangle 3">
            <a:extLst>
              <a:ext uri="{FF2B5EF4-FFF2-40B4-BE49-F238E27FC236}">
                <a16:creationId xmlns:a16="http://schemas.microsoft.com/office/drawing/2014/main" id="{2AA6A6B2-F754-E0A1-DD21-85B797B2C2EE}"/>
              </a:ext>
            </a:extLst>
          </p:cNvPr>
          <p:cNvSpPr/>
          <p:nvPr/>
        </p:nvSpPr>
        <p:spPr>
          <a:xfrm>
            <a:off x="2525405" y="912441"/>
            <a:ext cx="1327170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b="1" dirty="0">
                <a:solidFill>
                  <a:schemeClr val="bg1"/>
                </a:solidFill>
              </a:rPr>
              <a:t>Samples: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31ECE35-3D35-2AEA-7D40-ECA32D4BFFF3}"/>
              </a:ext>
            </a:extLst>
          </p:cNvPr>
          <p:cNvSpPr txBox="1"/>
          <p:nvPr/>
        </p:nvSpPr>
        <p:spPr>
          <a:xfrm>
            <a:off x="4710023" y="1009291"/>
            <a:ext cx="72348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bg2">
                    <a:lumMod val="50000"/>
                  </a:schemeClr>
                </a:solidFill>
              </a:rPr>
              <a:t>DELETE on large tables in batches: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DELETE FROM customers WHERE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created_at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&lt; ‘2024-03-03’ LIMIT 1000; </a:t>
            </a:r>
            <a:endParaRPr lang="uk-UA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10010E9-D53C-DB0D-F9F6-2F229CBA0575}"/>
              </a:ext>
            </a:extLst>
          </p:cNvPr>
          <p:cNvSpPr txBox="1"/>
          <p:nvPr/>
        </p:nvSpPr>
        <p:spPr>
          <a:xfrm>
            <a:off x="4743690" y="2033978"/>
            <a:ext cx="723484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DELETE for foreign keys:</a:t>
            </a:r>
          </a:p>
          <a:p>
            <a:r>
              <a:rPr lang="en-US" dirty="0"/>
              <a:t>ALTER TABLE customers ADD CONSTRAINT </a:t>
            </a:r>
            <a:r>
              <a:rPr lang="en-US" dirty="0" err="1"/>
              <a:t>fk_user</a:t>
            </a:r>
            <a:endParaRPr lang="en-US" dirty="0"/>
          </a:p>
          <a:p>
            <a:r>
              <a:rPr lang="en-US" dirty="0"/>
              <a:t>FOREIGN KEY (</a:t>
            </a:r>
            <a:r>
              <a:rPr lang="en-US" dirty="0" err="1"/>
              <a:t>user_id</a:t>
            </a:r>
            <a:r>
              <a:rPr lang="en-US" dirty="0"/>
              <a:t>) REFERENCES users(id) </a:t>
            </a:r>
          </a:p>
          <a:p>
            <a:r>
              <a:rPr lang="en-US" b="1" dirty="0"/>
              <a:t>ON DELETE SET NULL</a:t>
            </a:r>
            <a:r>
              <a:rPr lang="en-US" dirty="0"/>
              <a:t>;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99535337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6B247EA-D1CF-6F3D-114F-00FD314733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83EBE779-12FD-62C3-4631-6036CB0C0A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4149701A-4A94-4F65-6733-AFD75AD749F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613E883D-FE6B-ADD7-513A-5167EBFA6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CFE4D4-FE79-A4FE-64B2-4C6A4794BD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521151" cy="912441"/>
          </a:xfrm>
        </p:spPr>
        <p:txBody>
          <a:bodyPr>
            <a:normAutofit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Data modification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B1B54D51-F6E6-6C65-9067-6634A50047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6" name="Freeform 29">
            <a:extLst>
              <a:ext uri="{FF2B5EF4-FFF2-40B4-BE49-F238E27FC236}">
                <a16:creationId xmlns:a16="http://schemas.microsoft.com/office/drawing/2014/main" id="{40B69160-37B4-313E-2FEA-0DC20F9EBB75}"/>
              </a:ext>
            </a:extLst>
          </p:cNvPr>
          <p:cNvSpPr>
            <a:spLocks noChangeAspect="1"/>
          </p:cNvSpPr>
          <p:nvPr/>
        </p:nvSpPr>
        <p:spPr bwMode="auto">
          <a:xfrm>
            <a:off x="1590270" y="2054291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Step </a:t>
            </a:r>
            <a:r>
              <a:rPr lang="uk-UA" sz="1400" b="1" dirty="0">
                <a:solidFill>
                  <a:schemeClr val="bg1"/>
                </a:solidFill>
              </a:rPr>
              <a:t>2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8" name="Freeform 29">
            <a:extLst>
              <a:ext uri="{FF2B5EF4-FFF2-40B4-BE49-F238E27FC236}">
                <a16:creationId xmlns:a16="http://schemas.microsoft.com/office/drawing/2014/main" id="{A7A6A0AA-2D0F-F0FC-EA1F-5E5A31581127}"/>
              </a:ext>
            </a:extLst>
          </p:cNvPr>
          <p:cNvSpPr>
            <a:spLocks noChangeAspect="1"/>
          </p:cNvSpPr>
          <p:nvPr/>
        </p:nvSpPr>
        <p:spPr bwMode="auto">
          <a:xfrm>
            <a:off x="247130" y="1273474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solidFill>
            <a:schemeClr val="bg1"/>
          </a:solidFill>
          <a:ln w="25400" cap="flat" cmpd="sng" algn="ctr">
            <a:gradFill>
              <a:gsLst>
                <a:gs pos="7000">
                  <a:schemeClr val="accent2"/>
                </a:gs>
                <a:gs pos="50000">
                  <a:schemeClr val="accent5"/>
                </a:gs>
                <a:gs pos="100000">
                  <a:schemeClr val="accent4"/>
                </a:gs>
              </a:gsLst>
              <a:lin ang="30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accent5"/>
                </a:solidFill>
              </a:rPr>
              <a:t>INSERT</a:t>
            </a:r>
          </a:p>
        </p:txBody>
      </p:sp>
      <p:sp>
        <p:nvSpPr>
          <p:cNvPr id="4" name="Freeform 29">
            <a:extLst>
              <a:ext uri="{FF2B5EF4-FFF2-40B4-BE49-F238E27FC236}">
                <a16:creationId xmlns:a16="http://schemas.microsoft.com/office/drawing/2014/main" id="{4E5D2713-AF3D-5824-0BBE-DD729BBE86CC}"/>
              </a:ext>
            </a:extLst>
          </p:cNvPr>
          <p:cNvSpPr>
            <a:spLocks noChangeAspect="1"/>
          </p:cNvSpPr>
          <p:nvPr/>
        </p:nvSpPr>
        <p:spPr bwMode="auto">
          <a:xfrm>
            <a:off x="242266" y="2835108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DELETE</a:t>
            </a:r>
          </a:p>
        </p:txBody>
      </p:sp>
      <p:sp>
        <p:nvSpPr>
          <p:cNvPr id="7" name="Freeform 29">
            <a:extLst>
              <a:ext uri="{FF2B5EF4-FFF2-40B4-BE49-F238E27FC236}">
                <a16:creationId xmlns:a16="http://schemas.microsoft.com/office/drawing/2014/main" id="{4C26AE4B-773A-931F-13E5-60A3D318BB92}"/>
              </a:ext>
            </a:extLst>
          </p:cNvPr>
          <p:cNvSpPr>
            <a:spLocks noChangeAspect="1"/>
          </p:cNvSpPr>
          <p:nvPr/>
        </p:nvSpPr>
        <p:spPr bwMode="auto">
          <a:xfrm>
            <a:off x="1595134" y="2054291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solidFill>
            <a:schemeClr val="bg1"/>
          </a:solidFill>
          <a:ln w="25400" cap="flat" cmpd="sng" algn="ctr">
            <a:gradFill>
              <a:gsLst>
                <a:gs pos="7000">
                  <a:schemeClr val="accent2"/>
                </a:gs>
                <a:gs pos="50000">
                  <a:schemeClr val="accent5"/>
                </a:gs>
                <a:gs pos="100000">
                  <a:schemeClr val="accent4"/>
                </a:gs>
              </a:gsLst>
              <a:lin ang="30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accent5"/>
                </a:solidFill>
              </a:rPr>
              <a:t>UPDATE</a:t>
            </a:r>
          </a:p>
        </p:txBody>
      </p:sp>
      <p:sp>
        <p:nvSpPr>
          <p:cNvPr id="13" name="Rounded Rectangle 3">
            <a:extLst>
              <a:ext uri="{FF2B5EF4-FFF2-40B4-BE49-F238E27FC236}">
                <a16:creationId xmlns:a16="http://schemas.microsoft.com/office/drawing/2014/main" id="{82D1594E-2A9E-4995-03FC-B2C8A0D1330A}"/>
              </a:ext>
            </a:extLst>
          </p:cNvPr>
          <p:cNvSpPr/>
          <p:nvPr/>
        </p:nvSpPr>
        <p:spPr>
          <a:xfrm>
            <a:off x="2525405" y="912441"/>
            <a:ext cx="1327170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b="1" dirty="0">
                <a:solidFill>
                  <a:schemeClr val="bg1"/>
                </a:solidFill>
              </a:rPr>
              <a:t>Samples: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3367CA9-738A-44D9-5E09-0C46C7631B01}"/>
              </a:ext>
            </a:extLst>
          </p:cNvPr>
          <p:cNvSpPr txBox="1"/>
          <p:nvPr/>
        </p:nvSpPr>
        <p:spPr>
          <a:xfrm>
            <a:off x="4710023" y="1009291"/>
            <a:ext cx="72348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bg2">
                    <a:lumMod val="50000"/>
                  </a:schemeClr>
                </a:solidFill>
              </a:rPr>
              <a:t>DELETE on large tables in batches: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DELETE FROM customers WHERE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created_at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&lt; ‘2024-03-03’ LIMIT 1000; </a:t>
            </a:r>
            <a:endParaRPr lang="uk-UA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C65676B-9E0B-1A0E-E315-A8E6213A586C}"/>
              </a:ext>
            </a:extLst>
          </p:cNvPr>
          <p:cNvSpPr txBox="1"/>
          <p:nvPr/>
        </p:nvSpPr>
        <p:spPr>
          <a:xfrm>
            <a:off x="4743690" y="2033978"/>
            <a:ext cx="723484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bg2">
                    <a:lumMod val="50000"/>
                  </a:schemeClr>
                </a:solidFill>
              </a:rPr>
              <a:t>DELETE for foreign keys: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ALTER TABLE customers ADD CONSTRAINT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fk_user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FOREIGN KEY (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user_id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) REFERENCES users(id) 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ON DELETE SET NULL;</a:t>
            </a:r>
            <a:endParaRPr lang="uk-UA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691DBEA-BB3C-03AF-4E14-A208B5303E9D}"/>
              </a:ext>
            </a:extLst>
          </p:cNvPr>
          <p:cNvSpPr txBox="1"/>
          <p:nvPr/>
        </p:nvSpPr>
        <p:spPr>
          <a:xfrm>
            <a:off x="4795998" y="3656646"/>
            <a:ext cx="723484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Lost Deletes prevention:</a:t>
            </a:r>
          </a:p>
          <a:p>
            <a:r>
              <a:rPr lang="en-US" dirty="0"/>
              <a:t>BEGIN TRANSACTION;</a:t>
            </a:r>
          </a:p>
          <a:p>
            <a:r>
              <a:rPr lang="en-US" dirty="0"/>
              <a:t>SELECT * FROM customers WHERE </a:t>
            </a:r>
            <a:r>
              <a:rPr lang="en-US" dirty="0" err="1"/>
              <a:t>first_name</a:t>
            </a:r>
            <a:r>
              <a:rPr lang="en-US" dirty="0"/>
              <a:t> = 'Yevhen' FOR UPDATE;</a:t>
            </a:r>
          </a:p>
          <a:p>
            <a:r>
              <a:rPr lang="en-US" dirty="0"/>
              <a:t>DELETE FROM customers WHERE </a:t>
            </a:r>
            <a:r>
              <a:rPr lang="en-US" dirty="0" err="1"/>
              <a:t>first_name</a:t>
            </a:r>
            <a:r>
              <a:rPr lang="en-US" dirty="0"/>
              <a:t> = 'Yevhen’;</a:t>
            </a:r>
          </a:p>
          <a:p>
            <a:r>
              <a:rPr lang="en-US" dirty="0"/>
              <a:t>COMMIT;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49763930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6F66577-A4DB-106F-89B6-C97E9EB2D9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4D201D21-2243-C7D9-E3FA-F526DC605A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C8F3F574-D735-9388-FF0A-ED3AD81A890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AA4C4AB1-1DB0-2E34-AA09-935DC35C5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C24EFC-42FF-4989-8050-1120592D0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521151" cy="912441"/>
          </a:xfrm>
        </p:spPr>
        <p:txBody>
          <a:bodyPr>
            <a:normAutofit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Data modification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26709BD0-2FD0-05F7-141F-3744703A34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6" name="Freeform 29">
            <a:extLst>
              <a:ext uri="{FF2B5EF4-FFF2-40B4-BE49-F238E27FC236}">
                <a16:creationId xmlns:a16="http://schemas.microsoft.com/office/drawing/2014/main" id="{A4AA38C5-589D-0695-7D89-126E42267FFF}"/>
              </a:ext>
            </a:extLst>
          </p:cNvPr>
          <p:cNvSpPr>
            <a:spLocks noChangeAspect="1"/>
          </p:cNvSpPr>
          <p:nvPr/>
        </p:nvSpPr>
        <p:spPr bwMode="auto">
          <a:xfrm>
            <a:off x="1590270" y="2054291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Step </a:t>
            </a:r>
            <a:r>
              <a:rPr lang="uk-UA" sz="1400" b="1" dirty="0">
                <a:solidFill>
                  <a:schemeClr val="bg1"/>
                </a:solidFill>
              </a:rPr>
              <a:t>2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8" name="Freeform 29">
            <a:extLst>
              <a:ext uri="{FF2B5EF4-FFF2-40B4-BE49-F238E27FC236}">
                <a16:creationId xmlns:a16="http://schemas.microsoft.com/office/drawing/2014/main" id="{708CCFBD-8C23-C144-F0E3-D1B38D6DCD23}"/>
              </a:ext>
            </a:extLst>
          </p:cNvPr>
          <p:cNvSpPr>
            <a:spLocks noChangeAspect="1"/>
          </p:cNvSpPr>
          <p:nvPr/>
        </p:nvSpPr>
        <p:spPr bwMode="auto">
          <a:xfrm>
            <a:off x="247130" y="1273474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solidFill>
            <a:schemeClr val="bg1"/>
          </a:solidFill>
          <a:ln w="25400" cap="flat" cmpd="sng" algn="ctr">
            <a:gradFill>
              <a:gsLst>
                <a:gs pos="7000">
                  <a:schemeClr val="accent2"/>
                </a:gs>
                <a:gs pos="50000">
                  <a:schemeClr val="accent5"/>
                </a:gs>
                <a:gs pos="100000">
                  <a:schemeClr val="accent4"/>
                </a:gs>
              </a:gsLst>
              <a:lin ang="30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accent5"/>
                </a:solidFill>
              </a:rPr>
              <a:t>INSERT</a:t>
            </a:r>
          </a:p>
        </p:txBody>
      </p:sp>
      <p:sp>
        <p:nvSpPr>
          <p:cNvPr id="4" name="Freeform 29">
            <a:extLst>
              <a:ext uri="{FF2B5EF4-FFF2-40B4-BE49-F238E27FC236}">
                <a16:creationId xmlns:a16="http://schemas.microsoft.com/office/drawing/2014/main" id="{D7EE93B8-4613-44B2-5062-D16A4AC4B3F4}"/>
              </a:ext>
            </a:extLst>
          </p:cNvPr>
          <p:cNvSpPr>
            <a:spLocks noChangeAspect="1"/>
          </p:cNvSpPr>
          <p:nvPr/>
        </p:nvSpPr>
        <p:spPr bwMode="auto">
          <a:xfrm>
            <a:off x="242266" y="2835108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DELETE</a:t>
            </a:r>
          </a:p>
        </p:txBody>
      </p:sp>
      <p:sp>
        <p:nvSpPr>
          <p:cNvPr id="7" name="Freeform 29">
            <a:extLst>
              <a:ext uri="{FF2B5EF4-FFF2-40B4-BE49-F238E27FC236}">
                <a16:creationId xmlns:a16="http://schemas.microsoft.com/office/drawing/2014/main" id="{DA1F5320-B213-BA12-3E4E-3C23716A4748}"/>
              </a:ext>
            </a:extLst>
          </p:cNvPr>
          <p:cNvSpPr>
            <a:spLocks noChangeAspect="1"/>
          </p:cNvSpPr>
          <p:nvPr/>
        </p:nvSpPr>
        <p:spPr bwMode="auto">
          <a:xfrm>
            <a:off x="1595134" y="2054291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solidFill>
            <a:schemeClr val="bg1"/>
          </a:solidFill>
          <a:ln w="25400" cap="flat" cmpd="sng" algn="ctr">
            <a:gradFill>
              <a:gsLst>
                <a:gs pos="7000">
                  <a:schemeClr val="accent2"/>
                </a:gs>
                <a:gs pos="50000">
                  <a:schemeClr val="accent5"/>
                </a:gs>
                <a:gs pos="100000">
                  <a:schemeClr val="accent4"/>
                </a:gs>
              </a:gsLst>
              <a:lin ang="30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accent5"/>
                </a:solidFill>
              </a:rPr>
              <a:t>UPDATE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91F8ABE5-085B-CF6E-189A-27D0E24368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96537" y="1066787"/>
            <a:ext cx="8782050" cy="4943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02429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7EB8774-67BC-B933-F29F-D124E0F7DA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682256D-A304-CA64-0F70-E216567A9D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A2C76D44-170D-48F5-189A-293622873E1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BE2F1DC6-CED9-5908-531D-A937A892D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41427-B95E-DD23-80C7-AF806531A8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521151" cy="912441"/>
          </a:xfrm>
        </p:spPr>
        <p:txBody>
          <a:bodyPr>
            <a:normAutofit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Data modification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746D175E-6DE0-3069-DE40-8197DCC3B5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6" name="Freeform 29">
            <a:extLst>
              <a:ext uri="{FF2B5EF4-FFF2-40B4-BE49-F238E27FC236}">
                <a16:creationId xmlns:a16="http://schemas.microsoft.com/office/drawing/2014/main" id="{4AA263A7-3888-EEC7-2D15-49F071DEC201}"/>
              </a:ext>
            </a:extLst>
          </p:cNvPr>
          <p:cNvSpPr>
            <a:spLocks noChangeAspect="1"/>
          </p:cNvSpPr>
          <p:nvPr/>
        </p:nvSpPr>
        <p:spPr bwMode="auto">
          <a:xfrm>
            <a:off x="1590270" y="2054291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Step </a:t>
            </a:r>
            <a:r>
              <a:rPr lang="uk-UA" sz="1400" b="1" dirty="0">
                <a:solidFill>
                  <a:schemeClr val="bg1"/>
                </a:solidFill>
              </a:rPr>
              <a:t>2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8" name="Freeform 29">
            <a:extLst>
              <a:ext uri="{FF2B5EF4-FFF2-40B4-BE49-F238E27FC236}">
                <a16:creationId xmlns:a16="http://schemas.microsoft.com/office/drawing/2014/main" id="{9CCD7F32-D994-1313-DF94-7A8223E8AFCD}"/>
              </a:ext>
            </a:extLst>
          </p:cNvPr>
          <p:cNvSpPr>
            <a:spLocks noChangeAspect="1"/>
          </p:cNvSpPr>
          <p:nvPr/>
        </p:nvSpPr>
        <p:spPr bwMode="auto">
          <a:xfrm>
            <a:off x="247130" y="1273474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solidFill>
            <a:schemeClr val="bg1"/>
          </a:solidFill>
          <a:ln w="25400" cap="flat" cmpd="sng" algn="ctr">
            <a:gradFill>
              <a:gsLst>
                <a:gs pos="7000">
                  <a:schemeClr val="accent2"/>
                </a:gs>
                <a:gs pos="50000">
                  <a:schemeClr val="accent5"/>
                </a:gs>
                <a:gs pos="100000">
                  <a:schemeClr val="accent4"/>
                </a:gs>
              </a:gsLst>
              <a:lin ang="30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accent5"/>
                </a:solidFill>
              </a:rPr>
              <a:t>INSERT</a:t>
            </a:r>
          </a:p>
        </p:txBody>
      </p:sp>
      <p:sp>
        <p:nvSpPr>
          <p:cNvPr id="4" name="Freeform 29">
            <a:extLst>
              <a:ext uri="{FF2B5EF4-FFF2-40B4-BE49-F238E27FC236}">
                <a16:creationId xmlns:a16="http://schemas.microsoft.com/office/drawing/2014/main" id="{528AA26B-C6F5-7D70-8415-8E26143AB688}"/>
              </a:ext>
            </a:extLst>
          </p:cNvPr>
          <p:cNvSpPr>
            <a:spLocks noChangeAspect="1"/>
          </p:cNvSpPr>
          <p:nvPr/>
        </p:nvSpPr>
        <p:spPr bwMode="auto">
          <a:xfrm>
            <a:off x="242266" y="2835108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DELETE</a:t>
            </a:r>
          </a:p>
        </p:txBody>
      </p:sp>
      <p:sp>
        <p:nvSpPr>
          <p:cNvPr id="7" name="Freeform 29">
            <a:extLst>
              <a:ext uri="{FF2B5EF4-FFF2-40B4-BE49-F238E27FC236}">
                <a16:creationId xmlns:a16="http://schemas.microsoft.com/office/drawing/2014/main" id="{62BDE8EE-AB3C-C1DC-3CB5-BA839384B6CB}"/>
              </a:ext>
            </a:extLst>
          </p:cNvPr>
          <p:cNvSpPr>
            <a:spLocks noChangeAspect="1"/>
          </p:cNvSpPr>
          <p:nvPr/>
        </p:nvSpPr>
        <p:spPr bwMode="auto">
          <a:xfrm>
            <a:off x="1595134" y="2054291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solidFill>
            <a:schemeClr val="bg1"/>
          </a:solidFill>
          <a:ln w="25400" cap="flat" cmpd="sng" algn="ctr">
            <a:gradFill>
              <a:gsLst>
                <a:gs pos="7000">
                  <a:schemeClr val="accent2"/>
                </a:gs>
                <a:gs pos="50000">
                  <a:schemeClr val="accent5"/>
                </a:gs>
                <a:gs pos="100000">
                  <a:schemeClr val="accent4"/>
                </a:gs>
              </a:gsLst>
              <a:lin ang="30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accent5"/>
                </a:solidFill>
              </a:rPr>
              <a:t>UPDATE</a:t>
            </a:r>
          </a:p>
        </p:txBody>
      </p:sp>
      <p:sp>
        <p:nvSpPr>
          <p:cNvPr id="9" name="Rounded Rectangle 9">
            <a:extLst>
              <a:ext uri="{FF2B5EF4-FFF2-40B4-BE49-F238E27FC236}">
                <a16:creationId xmlns:a16="http://schemas.microsoft.com/office/drawing/2014/main" id="{0CA58187-7D45-067F-14B7-1607D8A8486B}"/>
              </a:ext>
            </a:extLst>
          </p:cNvPr>
          <p:cNvSpPr/>
          <p:nvPr/>
        </p:nvSpPr>
        <p:spPr>
          <a:xfrm>
            <a:off x="3337258" y="1273474"/>
            <a:ext cx="8331376" cy="4894413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b="1" dirty="0">
                <a:solidFill>
                  <a:schemeClr val="bg1"/>
                </a:solidFill>
              </a:rPr>
              <a:t>SUMMARY</a:t>
            </a:r>
          </a:p>
          <a:p>
            <a:pPr algn="ctr" defTabSz="1219170"/>
            <a:endParaRPr lang="en-US" b="1" dirty="0">
              <a:solidFill>
                <a:schemeClr val="bg1"/>
              </a:solidFill>
            </a:endParaRPr>
          </a:p>
          <a:p>
            <a:pPr marL="285750" indent="-285750" algn="just" defTabSz="1219170">
              <a:buFontTx/>
              <a:buChar char="-"/>
            </a:pPr>
            <a:r>
              <a:rPr lang="en-US" b="1" dirty="0">
                <a:solidFill>
                  <a:schemeClr val="bg1"/>
                </a:solidFill>
              </a:rPr>
              <a:t>Always use WHERE with DELETE</a:t>
            </a:r>
          </a:p>
          <a:p>
            <a:pPr marL="285750" indent="-285750" algn="just" defTabSz="1219170">
              <a:buFontTx/>
              <a:buChar char="-"/>
            </a:pPr>
            <a:endParaRPr lang="en-US" b="1" dirty="0">
              <a:solidFill>
                <a:schemeClr val="bg1"/>
              </a:solidFill>
            </a:endParaRPr>
          </a:p>
          <a:p>
            <a:pPr marL="285750" indent="-285750" algn="just" defTabSz="1219170">
              <a:buFontTx/>
              <a:buChar char="-"/>
            </a:pPr>
            <a:r>
              <a:rPr lang="en-US" b="1" dirty="0">
                <a:solidFill>
                  <a:schemeClr val="bg1"/>
                </a:solidFill>
              </a:rPr>
              <a:t>Do DELETE inside transactions</a:t>
            </a:r>
          </a:p>
          <a:p>
            <a:pPr marL="285750" indent="-285750" algn="just" defTabSz="1219170">
              <a:buFontTx/>
              <a:buChar char="-"/>
            </a:pPr>
            <a:endParaRPr lang="en-US" b="1" dirty="0">
              <a:solidFill>
                <a:schemeClr val="bg1"/>
              </a:solidFill>
            </a:endParaRPr>
          </a:p>
          <a:p>
            <a:pPr marL="285750" indent="-285750" algn="just" defTabSz="1219170">
              <a:buFontTx/>
              <a:buChar char="-"/>
            </a:pPr>
            <a:r>
              <a:rPr lang="en-US" b="1" dirty="0">
                <a:solidFill>
                  <a:schemeClr val="bg1"/>
                </a:solidFill>
              </a:rPr>
              <a:t>Do deletes in batches for large amount of data</a:t>
            </a:r>
          </a:p>
          <a:p>
            <a:pPr marL="285750" indent="-285750" algn="just" defTabSz="1219170">
              <a:buFontTx/>
              <a:buChar char="-"/>
            </a:pPr>
            <a:endParaRPr lang="en-US" b="1" dirty="0">
              <a:solidFill>
                <a:schemeClr val="bg1"/>
              </a:solidFill>
            </a:endParaRPr>
          </a:p>
          <a:p>
            <a:pPr marL="285750" indent="-285750" algn="just" defTabSz="1219170">
              <a:buFontTx/>
              <a:buChar char="-"/>
            </a:pPr>
            <a:r>
              <a:rPr lang="en-US" b="1" dirty="0">
                <a:solidFill>
                  <a:schemeClr val="bg1"/>
                </a:solidFill>
              </a:rPr>
              <a:t>Use SELECT to check condition before executing DELETE</a:t>
            </a:r>
          </a:p>
          <a:p>
            <a:pPr marL="285750" indent="-285750" algn="just" defTabSz="1219170">
              <a:buFontTx/>
              <a:buChar char="-"/>
            </a:pPr>
            <a:endParaRPr lang="en-US" b="1" dirty="0">
              <a:solidFill>
                <a:schemeClr val="bg1"/>
              </a:solidFill>
            </a:endParaRPr>
          </a:p>
          <a:p>
            <a:pPr marL="285750" indent="-285750" algn="just" defTabSz="1219170">
              <a:buFontTx/>
              <a:buChar char="-"/>
            </a:pPr>
            <a:r>
              <a:rPr lang="en-US" b="1" dirty="0">
                <a:solidFill>
                  <a:schemeClr val="bg1"/>
                </a:solidFill>
              </a:rPr>
              <a:t>Handle concurrency issues by locking rows before deletion</a:t>
            </a:r>
          </a:p>
          <a:p>
            <a:pPr marL="285750" indent="-285750" algn="just" defTabSz="1219170">
              <a:buFontTx/>
              <a:buChar char="-"/>
            </a:pPr>
            <a:endParaRPr lang="en-US" b="1" dirty="0">
              <a:solidFill>
                <a:schemeClr val="bg1"/>
              </a:solidFill>
            </a:endParaRPr>
          </a:p>
          <a:p>
            <a:pPr marL="285750" indent="-285750" algn="just" defTabSz="1219170">
              <a:buFontTx/>
              <a:buChar char="-"/>
            </a:pPr>
            <a:r>
              <a:rPr lang="en-US" b="1" dirty="0">
                <a:solidFill>
                  <a:schemeClr val="bg1"/>
                </a:solidFill>
              </a:rPr>
              <a:t>Use SOFT DELETE instead of physical deletion</a:t>
            </a:r>
          </a:p>
        </p:txBody>
      </p:sp>
    </p:spTree>
    <p:extLst>
      <p:ext uri="{BB962C8B-B14F-4D97-AF65-F5344CB8AC3E}">
        <p14:creationId xmlns:p14="http://schemas.microsoft.com/office/powerpoint/2010/main" val="36953460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CF47F59-B6FA-C005-0AB9-9B63DB4E2C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54">
            <a:extLst>
              <a:ext uri="{FF2B5EF4-FFF2-40B4-BE49-F238E27FC236}">
                <a16:creationId xmlns:a16="http://schemas.microsoft.com/office/drawing/2014/main" id="{ADD3D880-D3B4-F730-9233-BA87D7D056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412F33-94D7-1885-674D-712228B400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14661" y="1346200"/>
            <a:ext cx="6482746" cy="3284538"/>
          </a:xfrm>
        </p:spPr>
        <p:txBody>
          <a:bodyPr anchor="b">
            <a:normAutofit/>
          </a:bodyPr>
          <a:lstStyle/>
          <a:p>
            <a:pPr algn="l"/>
            <a:r>
              <a:rPr lang="en-US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Security</a:t>
            </a:r>
            <a:br>
              <a:rPr lang="en-US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Fundamentals</a:t>
            </a:r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DED71FEF-E466-713B-1B76-3956D78E32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84938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7F4AACF6-6F32-B273-8995-20C1C6A748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25575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AA9EB7-C038-45EE-33FB-359A69C4EF7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4089"/>
          <a:stretch/>
        </p:blipFill>
        <p:spPr>
          <a:xfrm>
            <a:off x="-1507" y="10"/>
            <a:ext cx="5205951" cy="6857990"/>
          </a:xfrm>
          <a:custGeom>
            <a:avLst/>
            <a:gdLst/>
            <a:ahLst/>
            <a:cxnLst/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61" name="Freeform: Shape 60">
            <a:extLst>
              <a:ext uri="{FF2B5EF4-FFF2-40B4-BE49-F238E27FC236}">
                <a16:creationId xmlns:a16="http://schemas.microsoft.com/office/drawing/2014/main" id="{43570C0A-9DA6-63CB-0821-8F1769E2C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59072" y="0"/>
            <a:ext cx="2845372" cy="6858000"/>
          </a:xfrm>
          <a:custGeom>
            <a:avLst/>
            <a:gdLst>
              <a:gd name="connsiteX0" fmla="*/ 939908 w 2845372"/>
              <a:gd name="connsiteY0" fmla="*/ 0 h 6858000"/>
              <a:gd name="connsiteX1" fmla="*/ 1222349 w 2845372"/>
              <a:gd name="connsiteY1" fmla="*/ 0 h 6858000"/>
              <a:gd name="connsiteX2" fmla="*/ 1244473 w 2845372"/>
              <a:gd name="connsiteY2" fmla="*/ 14997 h 6858000"/>
              <a:gd name="connsiteX3" fmla="*/ 2845372 w 2845372"/>
              <a:gd name="connsiteY3" fmla="*/ 3621656 h 6858000"/>
              <a:gd name="connsiteX4" fmla="*/ 971022 w 2845372"/>
              <a:gd name="connsiteY4" fmla="*/ 6374814 h 6858000"/>
              <a:gd name="connsiteX5" fmla="*/ 454374 w 2845372"/>
              <a:gd name="connsiteY5" fmla="*/ 6780599 h 6858000"/>
              <a:gd name="connsiteX6" fmla="*/ 342618 w 2845372"/>
              <a:gd name="connsiteY6" fmla="*/ 6858000 h 6858000"/>
              <a:gd name="connsiteX7" fmla="*/ 129116 w 2845372"/>
              <a:gd name="connsiteY7" fmla="*/ 6858000 h 6858000"/>
              <a:gd name="connsiteX8" fmla="*/ 0 w 2845372"/>
              <a:gd name="connsiteY8" fmla="*/ 6858000 h 6858000"/>
              <a:gd name="connsiteX9" fmla="*/ 119401 w 2845372"/>
              <a:gd name="connsiteY9" fmla="*/ 6780599 h 6858000"/>
              <a:gd name="connsiteX10" fmla="*/ 671389 w 2845372"/>
              <a:gd name="connsiteY10" fmla="*/ 6374814 h 6858000"/>
              <a:gd name="connsiteX11" fmla="*/ 2673952 w 2845372"/>
              <a:gd name="connsiteY11" fmla="*/ 3621656 h 6858000"/>
              <a:gd name="connsiteX12" fmla="*/ 963545 w 2845372"/>
              <a:gd name="connsiteY12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45372" h="6858000">
                <a:moveTo>
                  <a:pt x="939908" y="0"/>
                </a:moveTo>
                <a:lnTo>
                  <a:pt x="1222349" y="0"/>
                </a:lnTo>
                <a:lnTo>
                  <a:pt x="1244473" y="14997"/>
                </a:lnTo>
                <a:cubicBezTo>
                  <a:pt x="2271636" y="754641"/>
                  <a:pt x="2845372" y="2093192"/>
                  <a:pt x="2845372" y="3621656"/>
                </a:cubicBezTo>
                <a:cubicBezTo>
                  <a:pt x="2845372" y="4969131"/>
                  <a:pt x="1916647" y="5602839"/>
                  <a:pt x="971022" y="6374814"/>
                </a:cubicBezTo>
                <a:cubicBezTo>
                  <a:pt x="798819" y="6515397"/>
                  <a:pt x="628192" y="6653108"/>
                  <a:pt x="454374" y="6780599"/>
                </a:cubicBezTo>
                <a:lnTo>
                  <a:pt x="342618" y="6858000"/>
                </a:lnTo>
                <a:lnTo>
                  <a:pt x="129116" y="6858000"/>
                </a:lnTo>
                <a:lnTo>
                  <a:pt x="0" y="6858000"/>
                </a:lnTo>
                <a:lnTo>
                  <a:pt x="119401" y="6780599"/>
                </a:lnTo>
                <a:cubicBezTo>
                  <a:pt x="305108" y="6653108"/>
                  <a:pt x="487407" y="6515397"/>
                  <a:pt x="671389" y="6374814"/>
                </a:cubicBezTo>
                <a:cubicBezTo>
                  <a:pt x="1681699" y="5602839"/>
                  <a:pt x="2673952" y="4969131"/>
                  <a:pt x="2673952" y="3621656"/>
                </a:cubicBezTo>
                <a:cubicBezTo>
                  <a:pt x="2673952" y="2093192"/>
                  <a:pt x="2060970" y="754641"/>
                  <a:pt x="963545" y="14997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5" name="Picture 4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E8444CC3-6406-A3BF-D277-87A2573A5A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121527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D5855A5-73C7-E7C5-5F27-0B1AB9A0B7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89456AD8-B32C-2AFB-3E0F-1DD30D40DA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B20B1F88-476C-D7A3-F471-A3D7C68AFC5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5CDFE2C9-D449-D2F7-91C7-A770D1B49A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5175A95A-97B8-8956-904F-BFF02E8033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67B4BCD-C009-F2C8-41A7-F7B6BBC5C41D}"/>
              </a:ext>
            </a:extLst>
          </p:cNvPr>
          <p:cNvSpPr txBox="1"/>
          <p:nvPr/>
        </p:nvSpPr>
        <p:spPr>
          <a:xfrm>
            <a:off x="570469" y="1276710"/>
            <a:ext cx="1586525" cy="646331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Business </a:t>
            </a:r>
            <a:br>
              <a:rPr lang="en-US" dirty="0"/>
            </a:br>
            <a:r>
              <a:rPr lang="en-US" dirty="0"/>
              <a:t>requirements:</a:t>
            </a:r>
            <a:endParaRPr lang="uk-UA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67DBC1-5076-1909-D3B7-08C83D91CDD9}"/>
              </a:ext>
            </a:extLst>
          </p:cNvPr>
          <p:cNvSpPr txBox="1"/>
          <p:nvPr/>
        </p:nvSpPr>
        <p:spPr>
          <a:xfrm>
            <a:off x="2774579" y="1276710"/>
            <a:ext cx="6829049" cy="52322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800" dirty="0"/>
              <a:t>GDPR - General Data Protection Regulation</a:t>
            </a:r>
            <a:endParaRPr lang="uk-UA" sz="28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52D141F-B881-15B0-9F8A-A700C5FFCCB4}"/>
              </a:ext>
            </a:extLst>
          </p:cNvPr>
          <p:cNvSpPr txBox="1">
            <a:spLocks/>
          </p:cNvSpPr>
          <p:nvPr/>
        </p:nvSpPr>
        <p:spPr>
          <a:xfrm>
            <a:off x="460752" y="0"/>
            <a:ext cx="4664267" cy="9124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Security Fundamentals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21204892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01E2EF4-5F23-A7E1-D380-FA7D73DD5F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B7CB006-28E9-3202-6327-E2269A2344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91B385B4-38CF-F212-99FD-D705CCE6002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A542A9CE-9941-D460-6F24-E659D7591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875E90-5C09-09A4-6E47-C26F59C6C3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664267" cy="912441"/>
          </a:xfrm>
        </p:spPr>
        <p:txBody>
          <a:bodyPr>
            <a:normAutofit fontScale="90000"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Security Fundamentals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1385AE15-FDBD-72D4-73B1-A542A33F1D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22E001C-682D-E41F-A3E1-95ED5149EA6D}"/>
              </a:ext>
            </a:extLst>
          </p:cNvPr>
          <p:cNvSpPr txBox="1"/>
          <p:nvPr/>
        </p:nvSpPr>
        <p:spPr>
          <a:xfrm>
            <a:off x="570469" y="1276710"/>
            <a:ext cx="1586525" cy="646331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Business </a:t>
            </a:r>
            <a:br>
              <a:rPr lang="en-US" dirty="0"/>
            </a:br>
            <a:r>
              <a:rPr lang="en-US" dirty="0"/>
              <a:t>requirements:</a:t>
            </a:r>
            <a:endParaRPr lang="uk-UA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8FB06A-64BC-061F-6EE1-1DC18DBA4B26}"/>
              </a:ext>
            </a:extLst>
          </p:cNvPr>
          <p:cNvSpPr txBox="1"/>
          <p:nvPr/>
        </p:nvSpPr>
        <p:spPr>
          <a:xfrm>
            <a:off x="2774579" y="1276710"/>
            <a:ext cx="6829049" cy="52322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800" dirty="0"/>
              <a:t>GDPR - General Data Protection Regulation</a:t>
            </a:r>
            <a:endParaRPr lang="uk-UA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2498CA1-F612-A797-B49D-C9F626BD5299}"/>
              </a:ext>
            </a:extLst>
          </p:cNvPr>
          <p:cNvSpPr txBox="1"/>
          <p:nvPr/>
        </p:nvSpPr>
        <p:spPr>
          <a:xfrm>
            <a:off x="2792885" y="2316775"/>
            <a:ext cx="9259201" cy="52322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800" dirty="0"/>
              <a:t>HIPAA - Health Insurance Portability and Accountability Act</a:t>
            </a:r>
            <a:endParaRPr lang="uk-UA" sz="2800" dirty="0"/>
          </a:p>
        </p:txBody>
      </p:sp>
    </p:spTree>
    <p:extLst>
      <p:ext uri="{BB962C8B-B14F-4D97-AF65-F5344CB8AC3E}">
        <p14:creationId xmlns:p14="http://schemas.microsoft.com/office/powerpoint/2010/main" val="2861726745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8F77AF4-692F-2646-F5CB-9E0C45CAD2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84C1BDD-0F88-E1D9-5CB3-82812A84D1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BA5340FC-F1CA-1D32-3FB3-01788D7669C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EE131F4D-0E7B-5C3E-558D-FE2F6E71F7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BC6FF0-3017-3B26-0A20-BC2030952F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664267" cy="912441"/>
          </a:xfrm>
        </p:spPr>
        <p:txBody>
          <a:bodyPr>
            <a:normAutofit fontScale="90000"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Security Fundamentals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065588C5-C163-5624-2BFC-8EC461EBF2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A73F70C-7DC1-94D6-116E-749769F3625E}"/>
              </a:ext>
            </a:extLst>
          </p:cNvPr>
          <p:cNvSpPr txBox="1"/>
          <p:nvPr/>
        </p:nvSpPr>
        <p:spPr>
          <a:xfrm>
            <a:off x="570469" y="1276710"/>
            <a:ext cx="1586525" cy="646331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Business </a:t>
            </a:r>
            <a:br>
              <a:rPr lang="en-US" dirty="0"/>
            </a:br>
            <a:r>
              <a:rPr lang="en-US" dirty="0"/>
              <a:t>requirements:</a:t>
            </a:r>
            <a:endParaRPr lang="uk-UA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936A0E-AD81-72A0-327B-B651CA6F79B3}"/>
              </a:ext>
            </a:extLst>
          </p:cNvPr>
          <p:cNvSpPr txBox="1"/>
          <p:nvPr/>
        </p:nvSpPr>
        <p:spPr>
          <a:xfrm>
            <a:off x="2774579" y="1276710"/>
            <a:ext cx="6829049" cy="52322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800" dirty="0"/>
              <a:t>GDPR - General Data Protection Regulation</a:t>
            </a:r>
            <a:endParaRPr lang="uk-UA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9994DCB-D608-3BF6-4D08-B86713801F4D}"/>
              </a:ext>
            </a:extLst>
          </p:cNvPr>
          <p:cNvSpPr txBox="1"/>
          <p:nvPr/>
        </p:nvSpPr>
        <p:spPr>
          <a:xfrm>
            <a:off x="2792885" y="2316775"/>
            <a:ext cx="9259201" cy="52322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800" dirty="0"/>
              <a:t>HIPAA - Health Insurance Portability and Accountability Act</a:t>
            </a:r>
            <a:endParaRPr lang="uk-UA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BF4B341-55FC-D739-8273-F613605075A1}"/>
              </a:ext>
            </a:extLst>
          </p:cNvPr>
          <p:cNvSpPr txBox="1"/>
          <p:nvPr/>
        </p:nvSpPr>
        <p:spPr>
          <a:xfrm>
            <a:off x="2792885" y="3350239"/>
            <a:ext cx="8945462" cy="52322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800" dirty="0"/>
              <a:t>PCI-DSS - Payment Card Industry Data Security Standard</a:t>
            </a:r>
            <a:endParaRPr lang="uk-UA" sz="2800" dirty="0"/>
          </a:p>
        </p:txBody>
      </p:sp>
    </p:spTree>
    <p:extLst>
      <p:ext uri="{BB962C8B-B14F-4D97-AF65-F5344CB8AC3E}">
        <p14:creationId xmlns:p14="http://schemas.microsoft.com/office/powerpoint/2010/main" val="1384925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5DD9E30-D2D5-9A0D-CA2C-C28DE1A882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B77AA03-6CED-A4FA-CB17-EF5786A453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E269BA2C-CEBA-AB57-9E2B-5B7A11149EE2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-3047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190BAF55-1046-C2D4-ECFB-A905CF309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1BFB9B-61BB-C4CC-B33E-7D6EABD584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664267" cy="912441"/>
          </a:xfrm>
        </p:spPr>
        <p:txBody>
          <a:bodyPr>
            <a:normAutofit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Data modification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AC5EFB56-78CC-374C-BFEC-C5DAA2AC63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6" name="Freeform 29">
            <a:extLst>
              <a:ext uri="{FF2B5EF4-FFF2-40B4-BE49-F238E27FC236}">
                <a16:creationId xmlns:a16="http://schemas.microsoft.com/office/drawing/2014/main" id="{5E5A1F40-8D57-5D0F-B15C-B97B74A7F601}"/>
              </a:ext>
            </a:extLst>
          </p:cNvPr>
          <p:cNvSpPr>
            <a:spLocks noChangeAspect="1"/>
          </p:cNvSpPr>
          <p:nvPr/>
        </p:nvSpPr>
        <p:spPr bwMode="auto">
          <a:xfrm>
            <a:off x="247130" y="1273474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INSERT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FB19353-ECDA-FBAA-6B48-33C7483236F1}"/>
              </a:ext>
            </a:extLst>
          </p:cNvPr>
          <p:cNvSpPr/>
          <p:nvPr/>
        </p:nvSpPr>
        <p:spPr>
          <a:xfrm>
            <a:off x="3825766" y="1216217"/>
            <a:ext cx="8119104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defTabSz="1219170"/>
            <a:r>
              <a:rPr lang="en-US" b="1" dirty="0">
                <a:solidFill>
                  <a:schemeClr val="bg1"/>
                </a:solidFill>
              </a:rPr>
              <a:t>INSERT operation adds new record to the table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9CDA987-239C-9B31-BFD1-0F1A6A1A6C97}"/>
              </a:ext>
            </a:extLst>
          </p:cNvPr>
          <p:cNvSpPr/>
          <p:nvPr/>
        </p:nvSpPr>
        <p:spPr>
          <a:xfrm>
            <a:off x="3825766" y="2319922"/>
            <a:ext cx="8119104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defTabSz="1219170"/>
            <a:r>
              <a:rPr lang="en-US" b="1" dirty="0">
                <a:solidFill>
                  <a:schemeClr val="bg1"/>
                </a:solidFill>
              </a:rPr>
              <a:t>You can specify the columns and values explicitly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B31453C-C3FB-57DE-2A98-D5223A2634CE}"/>
              </a:ext>
            </a:extLst>
          </p:cNvPr>
          <p:cNvSpPr/>
          <p:nvPr/>
        </p:nvSpPr>
        <p:spPr>
          <a:xfrm>
            <a:off x="3825766" y="3366370"/>
            <a:ext cx="8119104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defTabSz="1219170"/>
            <a:r>
              <a:rPr lang="en-US" b="1" dirty="0">
                <a:solidFill>
                  <a:schemeClr val="bg1"/>
                </a:solidFill>
              </a:rPr>
              <a:t>All constraints might be taken into an account</a:t>
            </a:r>
          </a:p>
        </p:txBody>
      </p:sp>
    </p:spTree>
    <p:extLst>
      <p:ext uri="{BB962C8B-B14F-4D97-AF65-F5344CB8AC3E}">
        <p14:creationId xmlns:p14="http://schemas.microsoft.com/office/powerpoint/2010/main" val="72761833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34A90A8-2365-A045-CE42-D8FBA1249F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81551FD9-A8E4-10E4-773B-B3DA5F34D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77664EA6-C76E-2E70-2431-D95438F7FF8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3C7B6CD0-B7FB-2F99-D10F-CBCAEC439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34D941-30B9-95C6-7945-B1F96C5270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664267" cy="912441"/>
          </a:xfrm>
        </p:spPr>
        <p:txBody>
          <a:bodyPr>
            <a:normAutofit fontScale="90000"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Security Fundamentals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F71A053B-1CFB-2985-7D82-A3AE149234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E5668B1-0748-3E2B-1D02-FD9D441AE1E6}"/>
              </a:ext>
            </a:extLst>
          </p:cNvPr>
          <p:cNvSpPr txBox="1"/>
          <p:nvPr/>
        </p:nvSpPr>
        <p:spPr>
          <a:xfrm>
            <a:off x="570469" y="1276710"/>
            <a:ext cx="1409617" cy="369332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67000"/>
                </a:schemeClr>
              </a:gs>
              <a:gs pos="48000">
                <a:schemeClr val="accent4">
                  <a:lumMod val="97000"/>
                  <a:lumOff val="3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PostgreSQL:</a:t>
            </a:r>
            <a:endParaRPr lang="uk-U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5E13270-FB98-1B83-DC8C-1E56C7293B3E}"/>
              </a:ext>
            </a:extLst>
          </p:cNvPr>
          <p:cNvSpPr txBox="1"/>
          <p:nvPr/>
        </p:nvSpPr>
        <p:spPr>
          <a:xfrm>
            <a:off x="2993366" y="1276710"/>
            <a:ext cx="6334683" cy="830997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400" dirty="0"/>
              <a:t>Authentication – who can access</a:t>
            </a:r>
            <a:br>
              <a:rPr lang="en-US" sz="2400" dirty="0"/>
            </a:br>
            <a:r>
              <a:rPr lang="en-US" sz="2400" dirty="0"/>
              <a:t>(password-based, Kerberos, certificate-based)</a:t>
            </a:r>
            <a:endParaRPr lang="uk-UA" sz="2400" dirty="0"/>
          </a:p>
        </p:txBody>
      </p:sp>
    </p:spTree>
    <p:extLst>
      <p:ext uri="{BB962C8B-B14F-4D97-AF65-F5344CB8AC3E}">
        <p14:creationId xmlns:p14="http://schemas.microsoft.com/office/powerpoint/2010/main" val="3103589263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4A94966-A2A2-5985-8FCE-D19A7951AD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33561A6-BFE7-6CD7-0B04-DBD55C23FB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6681929D-D140-0B38-FE24-E43547A275A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FA75296F-32B1-0376-493C-56A504FA03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5FBAE3-C66A-120F-6C0E-D18EF94C9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664267" cy="912441"/>
          </a:xfrm>
        </p:spPr>
        <p:txBody>
          <a:bodyPr>
            <a:normAutofit fontScale="90000"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Security Fundamentals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2E7C6CF5-F967-F814-8E3A-D5A1E07610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A4BC1FE-576B-2DFD-089F-C32892A936AC}"/>
              </a:ext>
            </a:extLst>
          </p:cNvPr>
          <p:cNvSpPr txBox="1"/>
          <p:nvPr/>
        </p:nvSpPr>
        <p:spPr>
          <a:xfrm>
            <a:off x="570469" y="1276710"/>
            <a:ext cx="1409617" cy="369332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67000"/>
                </a:schemeClr>
              </a:gs>
              <a:gs pos="48000">
                <a:schemeClr val="accent4">
                  <a:lumMod val="97000"/>
                  <a:lumOff val="3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PostgreSQL:</a:t>
            </a:r>
            <a:endParaRPr lang="uk-U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950A7D8-D393-36BD-81CF-0725125E165E}"/>
              </a:ext>
            </a:extLst>
          </p:cNvPr>
          <p:cNvSpPr txBox="1"/>
          <p:nvPr/>
        </p:nvSpPr>
        <p:spPr>
          <a:xfrm>
            <a:off x="2993366" y="1276710"/>
            <a:ext cx="6334683" cy="830997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400" dirty="0"/>
              <a:t>Authentication – who can access</a:t>
            </a:r>
            <a:br>
              <a:rPr lang="en-US" sz="2400" dirty="0"/>
            </a:br>
            <a:r>
              <a:rPr lang="en-US" sz="2400" dirty="0"/>
              <a:t>(password-based, Kerberos, certificate-based)</a:t>
            </a:r>
            <a:endParaRPr lang="uk-UA" sz="2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7961E2-822F-481A-505A-9E82733A5050}"/>
              </a:ext>
            </a:extLst>
          </p:cNvPr>
          <p:cNvSpPr txBox="1"/>
          <p:nvPr/>
        </p:nvSpPr>
        <p:spPr>
          <a:xfrm>
            <a:off x="2993366" y="2396175"/>
            <a:ext cx="6558206" cy="830997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400" dirty="0"/>
              <a:t>Authorization – what authenticated users can do</a:t>
            </a:r>
            <a:br>
              <a:rPr lang="en-US" sz="2400" dirty="0"/>
            </a:br>
            <a:r>
              <a:rPr lang="en-US" sz="2400" dirty="0"/>
              <a:t>(use least privilege principle)</a:t>
            </a:r>
            <a:endParaRPr lang="uk-UA" sz="2400" dirty="0"/>
          </a:p>
        </p:txBody>
      </p:sp>
    </p:spTree>
    <p:extLst>
      <p:ext uri="{BB962C8B-B14F-4D97-AF65-F5344CB8AC3E}">
        <p14:creationId xmlns:p14="http://schemas.microsoft.com/office/powerpoint/2010/main" val="801131752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7FF030-FC43-D6E7-789F-4829660386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7714C84-7E4C-8F97-0197-85395DC8B3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56721995-BB36-3B52-FBE1-14B141DC41A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707A7B39-9AFB-089B-3CBA-9D869C99B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F3095E-23EC-22EC-8B43-BB3E2CD64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664267" cy="912441"/>
          </a:xfrm>
        </p:spPr>
        <p:txBody>
          <a:bodyPr>
            <a:normAutofit fontScale="90000"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Security Fundamentals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787885AA-709C-B065-FC70-2D725A599F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4395D84-0361-DD93-7A1E-4D4281ACF1C0}"/>
              </a:ext>
            </a:extLst>
          </p:cNvPr>
          <p:cNvSpPr txBox="1"/>
          <p:nvPr/>
        </p:nvSpPr>
        <p:spPr>
          <a:xfrm>
            <a:off x="570469" y="1276710"/>
            <a:ext cx="1409617" cy="369332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67000"/>
                </a:schemeClr>
              </a:gs>
              <a:gs pos="48000">
                <a:schemeClr val="accent4">
                  <a:lumMod val="97000"/>
                  <a:lumOff val="3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PostgreSQL:</a:t>
            </a:r>
            <a:endParaRPr lang="uk-U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8B36C7-9453-0625-D0DE-C1C7BDC60592}"/>
              </a:ext>
            </a:extLst>
          </p:cNvPr>
          <p:cNvSpPr txBox="1"/>
          <p:nvPr/>
        </p:nvSpPr>
        <p:spPr>
          <a:xfrm>
            <a:off x="2993366" y="1276710"/>
            <a:ext cx="6334683" cy="830997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400" dirty="0"/>
              <a:t>Authentication – who can access</a:t>
            </a:r>
            <a:br>
              <a:rPr lang="en-US" sz="2400" dirty="0"/>
            </a:br>
            <a:r>
              <a:rPr lang="en-US" sz="2400" dirty="0"/>
              <a:t>(password-based, Kerberos, certificate-based)</a:t>
            </a:r>
            <a:endParaRPr lang="uk-UA" sz="2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0AE73AA-EF32-2C69-94A1-C946F9787E22}"/>
              </a:ext>
            </a:extLst>
          </p:cNvPr>
          <p:cNvSpPr txBox="1"/>
          <p:nvPr/>
        </p:nvSpPr>
        <p:spPr>
          <a:xfrm>
            <a:off x="2993366" y="2396175"/>
            <a:ext cx="6558206" cy="830997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400" dirty="0"/>
              <a:t>Authorization – what authenticated users can do</a:t>
            </a:r>
            <a:br>
              <a:rPr lang="en-US" sz="2400" dirty="0"/>
            </a:br>
            <a:r>
              <a:rPr lang="en-US" sz="2400" dirty="0"/>
              <a:t>(use least privilege principle)</a:t>
            </a:r>
            <a:endParaRPr lang="uk-UA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FAF7E28-5CBF-E532-06FE-BE10CA341DCF}"/>
              </a:ext>
            </a:extLst>
          </p:cNvPr>
          <p:cNvSpPr txBox="1"/>
          <p:nvPr/>
        </p:nvSpPr>
        <p:spPr>
          <a:xfrm>
            <a:off x="2993366" y="3630829"/>
            <a:ext cx="4664610" cy="830997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400" dirty="0"/>
              <a:t>RBAC – role-based access control</a:t>
            </a:r>
            <a:br>
              <a:rPr lang="en-US" sz="2400" dirty="0"/>
            </a:br>
            <a:r>
              <a:rPr lang="en-US" sz="2400" dirty="0"/>
              <a:t>(grand roles to users or groups)</a:t>
            </a:r>
          </a:p>
        </p:txBody>
      </p:sp>
    </p:spTree>
    <p:extLst>
      <p:ext uri="{BB962C8B-B14F-4D97-AF65-F5344CB8AC3E}">
        <p14:creationId xmlns:p14="http://schemas.microsoft.com/office/powerpoint/2010/main" val="3218512126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A4678EF-23EA-E599-EC60-C01A19945B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7631B4B6-DA9B-F224-2AF8-00FA2E127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9E8FE0B4-5338-FB6B-8C34-0736B285A86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C8C21B2E-7960-4C40-210C-B27B85BD0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5EFCEE-2C20-E4EB-0984-2B566D48AF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664267" cy="912441"/>
          </a:xfrm>
        </p:spPr>
        <p:txBody>
          <a:bodyPr>
            <a:normAutofit fontScale="90000"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Security Fundamentals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E868C19F-574D-9869-19B6-A66DD4F330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211BF09-46F0-3487-7BF9-75900E63836F}"/>
              </a:ext>
            </a:extLst>
          </p:cNvPr>
          <p:cNvSpPr txBox="1"/>
          <p:nvPr/>
        </p:nvSpPr>
        <p:spPr>
          <a:xfrm>
            <a:off x="570469" y="1276710"/>
            <a:ext cx="2159822" cy="646331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67000"/>
                </a:schemeClr>
              </a:gs>
              <a:gs pos="48000">
                <a:schemeClr val="accent4">
                  <a:lumMod val="97000"/>
                  <a:lumOff val="3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PostgreSQL </a:t>
            </a:r>
            <a:br>
              <a:rPr lang="en-US" dirty="0"/>
            </a:br>
            <a:r>
              <a:rPr lang="en-US" dirty="0"/>
              <a:t>logging capabilities:</a:t>
            </a:r>
            <a:endParaRPr lang="uk-UA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E00DAB2-CB41-984F-4C0C-729E752A21F5}"/>
              </a:ext>
            </a:extLst>
          </p:cNvPr>
          <p:cNvSpPr txBox="1"/>
          <p:nvPr/>
        </p:nvSpPr>
        <p:spPr>
          <a:xfrm>
            <a:off x="3424687" y="1276710"/>
            <a:ext cx="7841412" cy="3693319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400" dirty="0">
                <a:solidFill>
                  <a:schemeClr val="tx1"/>
                </a:solidFill>
              </a:rPr>
              <a:t>Connection attempts</a:t>
            </a:r>
          </a:p>
          <a:p>
            <a:pPr marL="285750" indent="-285750">
              <a:buFontTx/>
              <a:buChar char="-"/>
            </a:pPr>
            <a:endParaRPr lang="en-US" sz="2400" dirty="0">
              <a:solidFill>
                <a:schemeClr val="tx1"/>
              </a:solidFill>
            </a:endParaRPr>
          </a:p>
          <a:p>
            <a:pPr marL="285750" indent="-285750">
              <a:buFontTx/>
              <a:buChar char="-"/>
            </a:pPr>
            <a:r>
              <a:rPr lang="en-US" sz="2400" dirty="0">
                <a:solidFill>
                  <a:schemeClr val="tx1"/>
                </a:solidFill>
              </a:rPr>
              <a:t>SQL statements executed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pPr marL="285750" indent="-285750">
              <a:buFontTx/>
              <a:buChar char="-"/>
            </a:pPr>
            <a:r>
              <a:rPr lang="en-US" sz="2400" dirty="0">
                <a:solidFill>
                  <a:schemeClr val="tx1"/>
                </a:solidFill>
              </a:rPr>
              <a:t>Db object modifications (table creation, data inserts)</a:t>
            </a:r>
          </a:p>
          <a:p>
            <a:pPr marL="285750" indent="-285750">
              <a:buFontTx/>
              <a:buChar char="-"/>
            </a:pPr>
            <a:endParaRPr lang="en-US" sz="2400" dirty="0">
              <a:solidFill>
                <a:schemeClr val="tx1"/>
              </a:solidFill>
            </a:endParaRPr>
          </a:p>
          <a:p>
            <a:pPr marL="285750" indent="-285750">
              <a:buFontTx/>
              <a:buChar char="-"/>
            </a:pPr>
            <a:r>
              <a:rPr lang="en-US" sz="2400" dirty="0">
                <a:solidFill>
                  <a:schemeClr val="tx1"/>
                </a:solidFill>
              </a:rPr>
              <a:t>Administrative actions (role changes, config updates)</a:t>
            </a:r>
          </a:p>
          <a:p>
            <a:pPr marL="285750" indent="-285750">
              <a:buFontTx/>
              <a:buChar char="-"/>
            </a:pPr>
            <a:endParaRPr lang="en-US" sz="2400" dirty="0">
              <a:solidFill>
                <a:schemeClr val="tx1"/>
              </a:solidFill>
            </a:endParaRPr>
          </a:p>
          <a:p>
            <a:pPr marL="285750" indent="-285750">
              <a:buFontTx/>
              <a:buChar char="-"/>
            </a:pPr>
            <a:r>
              <a:rPr lang="en-US" sz="2400" dirty="0">
                <a:solidFill>
                  <a:schemeClr val="tx1"/>
                </a:solidFill>
              </a:rPr>
              <a:t>Error messages and warnings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5727010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792189F-415A-0042-90BD-E2E7A201FB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DE77EDEC-86D5-9A8C-6250-732DC77914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28144327-4EB6-1CAC-55A8-AA17FCF7522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8A01ED48-5887-177B-2DDF-1B358CAA6C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F7361D-5BAC-72A1-DA5B-6B596B600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664267" cy="912441"/>
          </a:xfrm>
        </p:spPr>
        <p:txBody>
          <a:bodyPr>
            <a:normAutofit fontScale="90000"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Security Fundamentals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DB6E3BA5-9929-917A-1C69-2DE9364AFB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B936D35-C061-65F2-2494-B35A59BB9A70}"/>
              </a:ext>
            </a:extLst>
          </p:cNvPr>
          <p:cNvSpPr txBox="1"/>
          <p:nvPr/>
        </p:nvSpPr>
        <p:spPr>
          <a:xfrm>
            <a:off x="1070952" y="2449902"/>
            <a:ext cx="10047046" cy="646331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3600" dirty="0"/>
              <a:t>HAVE A BACKUP AND DISASTER RECOVERY PLAN</a:t>
            </a:r>
            <a:endParaRPr lang="uk-UA" sz="3600" dirty="0"/>
          </a:p>
        </p:txBody>
      </p:sp>
    </p:spTree>
    <p:extLst>
      <p:ext uri="{BB962C8B-B14F-4D97-AF65-F5344CB8AC3E}">
        <p14:creationId xmlns:p14="http://schemas.microsoft.com/office/powerpoint/2010/main" val="75226134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FC19A9B-C391-C904-EAC5-F6119FEF5B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81B04434-A88B-2057-DF56-A47994441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413F4425-A32E-3015-123A-EBFE6C88ADA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5BD78198-18E5-E8EC-831F-E91D25EC6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439073-0972-6313-B310-098B0C27DE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664267" cy="912441"/>
          </a:xfrm>
        </p:spPr>
        <p:txBody>
          <a:bodyPr>
            <a:normAutofit fontScale="90000"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Security Fundamentals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084FDA3A-8695-6CE7-ADF2-838F9A2506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9734A14-FA47-BE9C-4DAD-B67EB33B54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0512" y="1800225"/>
            <a:ext cx="11610975" cy="32575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58C73A3-93D1-86E2-0FE1-FCFB84F3AF1D}"/>
              </a:ext>
            </a:extLst>
          </p:cNvPr>
          <p:cNvSpPr txBox="1"/>
          <p:nvPr/>
        </p:nvSpPr>
        <p:spPr>
          <a:xfrm>
            <a:off x="3930770" y="5287282"/>
            <a:ext cx="4178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https://owasp.org/www-project-top-ten/</a:t>
            </a:r>
            <a:endParaRPr lang="uk-UA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250C5C8-2B29-AD6E-C05D-8B2963BAEAFB}"/>
              </a:ext>
            </a:extLst>
          </p:cNvPr>
          <p:cNvSpPr txBox="1"/>
          <p:nvPr/>
        </p:nvSpPr>
        <p:spPr>
          <a:xfrm>
            <a:off x="4319245" y="1141948"/>
            <a:ext cx="1776755" cy="40011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/>
              <a:t>OWASP top 10</a:t>
            </a:r>
            <a:endParaRPr lang="uk-UA" sz="2000" dirty="0"/>
          </a:p>
        </p:txBody>
      </p:sp>
    </p:spTree>
    <p:extLst>
      <p:ext uri="{BB962C8B-B14F-4D97-AF65-F5344CB8AC3E}">
        <p14:creationId xmlns:p14="http://schemas.microsoft.com/office/powerpoint/2010/main" val="1103681365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22403F2-4548-D49B-D5CB-1E8F28F73B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61EE9838-2AFC-3F2C-FC73-ABD998F54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FE6F6A54-C2C5-D282-0D9D-857F97CC7B2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7F68912C-7FCB-C4A3-4C6F-820A0B56F7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FB1860-0D23-F64E-AC17-9D8E6CD6D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664267" cy="912441"/>
          </a:xfrm>
        </p:spPr>
        <p:txBody>
          <a:bodyPr>
            <a:normAutofit fontScale="90000"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Security Fundamentals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27DC6502-8907-B29E-767E-F6B4CFCC4A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A79EC7-E94B-31FB-B308-36BFB2D0EAA1}"/>
              </a:ext>
            </a:extLst>
          </p:cNvPr>
          <p:cNvSpPr txBox="1"/>
          <p:nvPr/>
        </p:nvSpPr>
        <p:spPr>
          <a:xfrm>
            <a:off x="1777042" y="1802920"/>
            <a:ext cx="9152255" cy="369332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tx1"/>
                </a:solidFill>
              </a:rPr>
              <a:t>sql</a:t>
            </a:r>
            <a:r>
              <a:rPr lang="en-US" dirty="0">
                <a:solidFill>
                  <a:schemeClr val="tx1"/>
                </a:solidFill>
              </a:rPr>
              <a:t> = "SELECT id FROM users WHERE username='" + user + "' AND password='" + pass + "'"</a:t>
            </a:r>
            <a:endParaRPr lang="uk-UA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1379827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6AA20F8-2FEA-10EA-81C6-DCB17D2B07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709E5DCC-B31B-3C47-D342-7B72EBAC66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EFF3DDD2-8D7B-E3AC-B64E-3C4416DB368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7F0D5B1E-B3CB-816C-BA05-898416B824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41127E-2F92-A6B4-4CE6-BA21D1EC3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664267" cy="912441"/>
          </a:xfrm>
        </p:spPr>
        <p:txBody>
          <a:bodyPr>
            <a:normAutofit fontScale="90000"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Security Fundamentals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64E207D0-9891-8724-AF02-644E14165A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47B4572-1011-42C6-8412-367E0B12EE62}"/>
              </a:ext>
            </a:extLst>
          </p:cNvPr>
          <p:cNvSpPr txBox="1"/>
          <p:nvPr/>
        </p:nvSpPr>
        <p:spPr>
          <a:xfrm>
            <a:off x="1777042" y="1802920"/>
            <a:ext cx="9152255" cy="369332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tx1"/>
                </a:solidFill>
              </a:rPr>
              <a:t>sql</a:t>
            </a:r>
            <a:r>
              <a:rPr lang="en-US" dirty="0">
                <a:solidFill>
                  <a:schemeClr val="tx1"/>
                </a:solidFill>
              </a:rPr>
              <a:t> = "SELECT id FROM users WHERE username='" + user + "' AND password='" + pass + "'"</a:t>
            </a:r>
            <a:endParaRPr lang="uk-UA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94C6AA-B55C-484A-09F0-CB829DCC4300}"/>
              </a:ext>
            </a:extLst>
          </p:cNvPr>
          <p:cNvSpPr txBox="1"/>
          <p:nvPr/>
        </p:nvSpPr>
        <p:spPr>
          <a:xfrm>
            <a:off x="4761781" y="3053751"/>
            <a:ext cx="1575047" cy="3693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pass</a:t>
            </a:r>
            <a:r>
              <a:rPr lang="en-US" dirty="0">
                <a:solidFill>
                  <a:schemeClr val="tx1"/>
                </a:solidFill>
              </a:rPr>
              <a:t>' OR 1 = 1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605392698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C0BF961-3087-10B7-1D5A-99A8CE4D35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6EC129E-8E30-4B86-AB85-515E1E85BB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323CF904-4F09-1F1E-7B9F-9DC14835F9C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A6EB1CDB-7712-5024-2DF3-033354EFC8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73386F-1F66-0DE7-D4B8-5F590D1484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664267" cy="912441"/>
          </a:xfrm>
        </p:spPr>
        <p:txBody>
          <a:bodyPr>
            <a:normAutofit fontScale="90000"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Security Fundamentals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BA2B08CB-FFC7-0384-906C-7166C63762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805DAD9-36F5-404E-533C-6C05032432E0}"/>
              </a:ext>
            </a:extLst>
          </p:cNvPr>
          <p:cNvSpPr txBox="1"/>
          <p:nvPr/>
        </p:nvSpPr>
        <p:spPr>
          <a:xfrm>
            <a:off x="1777042" y="1802920"/>
            <a:ext cx="9152255" cy="369332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tx1"/>
                </a:solidFill>
              </a:rPr>
              <a:t>sql</a:t>
            </a:r>
            <a:r>
              <a:rPr lang="en-US" dirty="0">
                <a:solidFill>
                  <a:schemeClr val="tx1"/>
                </a:solidFill>
              </a:rPr>
              <a:t> = "SELECT id FROM users WHERE username='" + user + "' AND password='" + pass + "'"</a:t>
            </a:r>
            <a:endParaRPr lang="uk-UA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6B4E7E-091E-EB1A-F030-B0EAF6E01A5E}"/>
              </a:ext>
            </a:extLst>
          </p:cNvPr>
          <p:cNvSpPr txBox="1"/>
          <p:nvPr/>
        </p:nvSpPr>
        <p:spPr>
          <a:xfrm>
            <a:off x="4761781" y="3053751"/>
            <a:ext cx="1575047" cy="3693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pass</a:t>
            </a:r>
            <a:r>
              <a:rPr lang="en-US" dirty="0">
                <a:solidFill>
                  <a:schemeClr val="tx1"/>
                </a:solidFill>
              </a:rPr>
              <a:t>' OR 1 = 1</a:t>
            </a:r>
            <a:endParaRPr lang="uk-U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EEBC012-C972-8BCB-F6B1-7051314BB815}"/>
              </a:ext>
            </a:extLst>
          </p:cNvPr>
          <p:cNvSpPr txBox="1"/>
          <p:nvPr/>
        </p:nvSpPr>
        <p:spPr>
          <a:xfrm>
            <a:off x="1851804" y="4501083"/>
            <a:ext cx="9152255" cy="369332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tx1"/>
                </a:solidFill>
              </a:rPr>
              <a:t>sql</a:t>
            </a:r>
            <a:r>
              <a:rPr lang="en-US" dirty="0">
                <a:solidFill>
                  <a:schemeClr val="tx1"/>
                </a:solidFill>
              </a:rPr>
              <a:t> = "SELECT id FROM users WHERE username = 'user' AND password = 'pass' OR 1= 1"</a:t>
            </a:r>
            <a:endParaRPr lang="uk-UA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2346321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188F93A-3473-F920-42CB-689721A727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4DC050A-AF62-ACCE-306A-BB751A741D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EF5BED31-9D09-AA00-5C46-C1362231CE8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1197911E-08F7-F07D-5A60-BA7D5A689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E93FED-A1FD-D357-21EF-A10FC57298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664267" cy="912441"/>
          </a:xfrm>
        </p:spPr>
        <p:txBody>
          <a:bodyPr>
            <a:normAutofit fontScale="90000"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Security Fundamentals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681A2838-9A86-8815-17A6-B84E365F68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53BBC10-8E2D-0703-1C7A-08D335DD1FC2}"/>
              </a:ext>
            </a:extLst>
          </p:cNvPr>
          <p:cNvSpPr txBox="1"/>
          <p:nvPr/>
        </p:nvSpPr>
        <p:spPr>
          <a:xfrm>
            <a:off x="1777042" y="1802920"/>
            <a:ext cx="9152255" cy="369332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tx1"/>
                </a:solidFill>
              </a:rPr>
              <a:t>sql</a:t>
            </a:r>
            <a:r>
              <a:rPr lang="en-US" dirty="0">
                <a:solidFill>
                  <a:schemeClr val="tx1"/>
                </a:solidFill>
              </a:rPr>
              <a:t> = "SELECT id FROM users WHERE username='" + user + "' AND password='" + pass + "'"</a:t>
            </a:r>
            <a:endParaRPr lang="uk-UA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21362A3-E819-EB15-87F9-331A0AFD4DB1}"/>
              </a:ext>
            </a:extLst>
          </p:cNvPr>
          <p:cNvSpPr txBox="1"/>
          <p:nvPr/>
        </p:nvSpPr>
        <p:spPr>
          <a:xfrm>
            <a:off x="4761781" y="3053751"/>
            <a:ext cx="1575047" cy="3693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pass</a:t>
            </a:r>
            <a:r>
              <a:rPr lang="en-US" dirty="0">
                <a:solidFill>
                  <a:schemeClr val="tx1"/>
                </a:solidFill>
              </a:rPr>
              <a:t>’ OR 1 = 1</a:t>
            </a:r>
            <a:endParaRPr lang="uk-U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DC36D3-E891-C3B6-4FCF-11EB5279543C}"/>
              </a:ext>
            </a:extLst>
          </p:cNvPr>
          <p:cNvSpPr txBox="1"/>
          <p:nvPr/>
        </p:nvSpPr>
        <p:spPr>
          <a:xfrm>
            <a:off x="1851804" y="4501083"/>
            <a:ext cx="9152255" cy="369332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tx1"/>
                </a:solidFill>
              </a:rPr>
              <a:t>sql</a:t>
            </a:r>
            <a:r>
              <a:rPr lang="en-US" dirty="0">
                <a:solidFill>
                  <a:schemeClr val="tx1"/>
                </a:solidFill>
              </a:rPr>
              <a:t> = "SELECT id FROM users WHERE username = 'user' AND password = 'pass’ OR 1= 1"</a:t>
            </a:r>
            <a:endParaRPr lang="uk-UA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CA95A4C-FE92-40DD-83D5-A74161B46A7D}"/>
              </a:ext>
            </a:extLst>
          </p:cNvPr>
          <p:cNvSpPr txBox="1"/>
          <p:nvPr/>
        </p:nvSpPr>
        <p:spPr>
          <a:xfrm>
            <a:off x="3769743" y="5978106"/>
            <a:ext cx="5050165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Avoid concatenation. Use prepared statements.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598645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2A1BC54-C918-911D-3721-CB9CD97223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80DB1BA0-40F4-B589-5F7F-2D63037C5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4BD93EC2-0239-A810-9A71-DACD67EFA7F2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-3047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9EC578FA-D751-B8C2-28BC-93E589E775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AA6BF9-F5E9-64F6-D191-DC88127C99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664267" cy="912441"/>
          </a:xfrm>
        </p:spPr>
        <p:txBody>
          <a:bodyPr>
            <a:normAutofit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Data modification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557B1675-C0FD-4135-FE96-F6BA5E0F9E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6" name="Freeform 29">
            <a:extLst>
              <a:ext uri="{FF2B5EF4-FFF2-40B4-BE49-F238E27FC236}">
                <a16:creationId xmlns:a16="http://schemas.microsoft.com/office/drawing/2014/main" id="{15A3A985-219A-7684-72EB-32214873A6B8}"/>
              </a:ext>
            </a:extLst>
          </p:cNvPr>
          <p:cNvSpPr>
            <a:spLocks noChangeAspect="1"/>
          </p:cNvSpPr>
          <p:nvPr/>
        </p:nvSpPr>
        <p:spPr bwMode="auto">
          <a:xfrm>
            <a:off x="247130" y="1273474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INSERT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153E9AA0-5702-BF2F-4467-D1DCEBF83922}"/>
              </a:ext>
            </a:extLst>
          </p:cNvPr>
          <p:cNvSpPr/>
          <p:nvPr/>
        </p:nvSpPr>
        <p:spPr>
          <a:xfrm>
            <a:off x="2525405" y="912441"/>
            <a:ext cx="1327170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b="1" dirty="0">
                <a:solidFill>
                  <a:schemeClr val="bg1"/>
                </a:solidFill>
              </a:rPr>
              <a:t>Samples: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EDFD54-91C0-2526-045D-5CA26001D4C9}"/>
              </a:ext>
            </a:extLst>
          </p:cNvPr>
          <p:cNvSpPr txBox="1"/>
          <p:nvPr/>
        </p:nvSpPr>
        <p:spPr>
          <a:xfrm>
            <a:off x="4175186" y="1273474"/>
            <a:ext cx="6567096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INSERT INTO</a:t>
            </a:r>
            <a:r>
              <a:rPr lang="en-US" dirty="0"/>
              <a:t> customers</a:t>
            </a:r>
          </a:p>
          <a:p>
            <a:r>
              <a:rPr lang="en-US" b="1" dirty="0"/>
              <a:t>VALUES</a:t>
            </a:r>
            <a:r>
              <a:rPr lang="en-US" dirty="0"/>
              <a:t> (1, ‘Yevhen’, ‘</a:t>
            </a:r>
            <a:r>
              <a:rPr lang="en-US" dirty="0" err="1"/>
              <a:t>Yermolenko</a:t>
            </a:r>
            <a:r>
              <a:rPr lang="en-US" dirty="0"/>
              <a:t>’, ‘mail@gmail.com’, ‘0501234567’,  ‘Vinnytsia, </a:t>
            </a:r>
            <a:r>
              <a:rPr lang="en-US" dirty="0" err="1"/>
              <a:t>Soborna</a:t>
            </a:r>
            <a:r>
              <a:rPr lang="en-US" dirty="0"/>
              <a:t>, 1’);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631430251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D2356ED-BDC8-8E55-5E45-5EDF3E9F38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" name="Rectangle 102">
            <a:extLst>
              <a:ext uri="{FF2B5EF4-FFF2-40B4-BE49-F238E27FC236}">
                <a16:creationId xmlns:a16="http://schemas.microsoft.com/office/drawing/2014/main" id="{96CF2A2B-0745-440C-9224-C5C6A0A42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75BE6D6B-84C9-4D2B-97EB-773B7369EF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D9452A-42A3-5C81-969E-D3EB96B075E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0000"/>
          </a:blip>
          <a:srcRect l="2404" r="2486" b="1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563499B-6632-C847-3059-0D6B6E4CE2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98181" y="728906"/>
            <a:ext cx="9792471" cy="205703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7200" b="1" dirty="0">
                <a:gradFill flip="none" rotWithShape="1"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67000">
                      <a:schemeClr val="accent5">
                        <a:lumMod val="60000"/>
                        <a:lumOff val="40000"/>
                      </a:schemeClr>
                    </a:gs>
                    <a:gs pos="42000">
                      <a:schemeClr val="tx2">
                        <a:lumMod val="25000"/>
                        <a:lumOff val="75000"/>
                      </a:schemeClr>
                    </a:gs>
                    <a:gs pos="86000">
                      <a:schemeClr val="accent4">
                        <a:lumMod val="40000"/>
                        <a:lumOff val="60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Thank</a:t>
            </a:r>
            <a:r>
              <a:rPr lang="en-US" sz="4400" dirty="0">
                <a:solidFill>
                  <a:srgbClr val="FFFFFF"/>
                </a:solidFill>
              </a:rPr>
              <a:t> </a:t>
            </a:r>
            <a:r>
              <a:rPr lang="en-US" sz="7200" b="1" dirty="0">
                <a:gradFill flip="none" rotWithShape="1"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67000">
                      <a:schemeClr val="accent5">
                        <a:lumMod val="60000"/>
                        <a:lumOff val="40000"/>
                      </a:schemeClr>
                    </a:gs>
                    <a:gs pos="42000">
                      <a:schemeClr val="tx2">
                        <a:lumMod val="25000"/>
                        <a:lumOff val="75000"/>
                      </a:schemeClr>
                    </a:gs>
                    <a:gs pos="86000">
                      <a:schemeClr val="accent4">
                        <a:lumMod val="40000"/>
                        <a:lumOff val="60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you</a:t>
            </a:r>
          </a:p>
        </p:txBody>
      </p:sp>
      <p:sp>
        <p:nvSpPr>
          <p:cNvPr id="6" name="Content Placeholder 8">
            <a:extLst>
              <a:ext uri="{FF2B5EF4-FFF2-40B4-BE49-F238E27FC236}">
                <a16:creationId xmlns:a16="http://schemas.microsoft.com/office/drawing/2014/main" id="{4DFFA432-BF58-062C-8A02-3378C32AD9B8}"/>
              </a:ext>
            </a:extLst>
          </p:cNvPr>
          <p:cNvSpPr txBox="1">
            <a:spLocks/>
          </p:cNvSpPr>
          <p:nvPr/>
        </p:nvSpPr>
        <p:spPr>
          <a:xfrm>
            <a:off x="1198181" y="2957665"/>
            <a:ext cx="9792471" cy="31714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Author: Yevhen </a:t>
            </a:r>
            <a:r>
              <a:rPr lang="en-US" sz="2000" dirty="0" err="1">
                <a:solidFill>
                  <a:srgbClr val="FFFFFF"/>
                </a:solidFill>
              </a:rPr>
              <a:t>Yermolenko</a:t>
            </a:r>
            <a:endParaRPr lang="en-US" sz="2000" dirty="0">
              <a:solidFill>
                <a:srgbClr val="FFFFFF"/>
              </a:solidFill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My LinkedIn: </a:t>
            </a:r>
            <a:r>
              <a:rPr lang="en-US" sz="1600" b="0" i="0" dirty="0">
                <a:solidFill>
                  <a:srgbClr val="002060"/>
                </a:solidFill>
                <a:effectLst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https://www.linkedin.com/in/yerm/</a:t>
            </a:r>
            <a:r>
              <a:rPr lang="en-US" sz="1600" b="0" i="0" dirty="0">
                <a:solidFill>
                  <a:srgbClr val="FFFFFF"/>
                </a:solidFill>
                <a:effectLst/>
              </a:rPr>
              <a:t> </a:t>
            </a:r>
            <a:endParaRPr lang="en-US" sz="2000" dirty="0">
              <a:solidFill>
                <a:srgbClr val="FFFFFF"/>
              </a:solidFill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March 2025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206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Join Codeus community in Discord</a:t>
            </a:r>
            <a:endParaRPr lang="en-US" sz="2000" dirty="0">
              <a:solidFill>
                <a:srgbClr val="002060"/>
              </a:solidFill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2060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Join Codeus community in LinkedIn</a:t>
            </a:r>
            <a:endParaRPr lang="en-US" sz="2000" dirty="0">
              <a:solidFill>
                <a:srgbClr val="002060"/>
              </a:solidFill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2E830D5-49A2-5EDC-0549-0AE9D01AEA79}"/>
              </a:ext>
            </a:extLst>
          </p:cNvPr>
          <p:cNvSpPr txBox="1">
            <a:spLocks/>
          </p:cNvSpPr>
          <p:nvPr/>
        </p:nvSpPr>
        <p:spPr>
          <a:xfrm>
            <a:off x="990600" y="2586601"/>
            <a:ext cx="3822189" cy="3742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2000" dirty="0"/>
          </a:p>
        </p:txBody>
      </p:sp>
      <p:sp>
        <p:nvSpPr>
          <p:cNvPr id="10" name="Content Placeholder 8">
            <a:extLst>
              <a:ext uri="{FF2B5EF4-FFF2-40B4-BE49-F238E27FC236}">
                <a16:creationId xmlns:a16="http://schemas.microsoft.com/office/drawing/2014/main" id="{76D6BBAE-B718-8D41-4379-DEC11DEFA0BB}"/>
              </a:ext>
            </a:extLst>
          </p:cNvPr>
          <p:cNvSpPr txBox="1">
            <a:spLocks/>
          </p:cNvSpPr>
          <p:nvPr/>
        </p:nvSpPr>
        <p:spPr>
          <a:xfrm>
            <a:off x="6185170" y="2593087"/>
            <a:ext cx="3822189" cy="3742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80945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1F25F7B-A432-C3F5-D204-A1CCDB5369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81867AD9-8FE0-1582-ADC6-CEAF4E610A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and white sky&#10;&#10;Description automatically generated">
            <a:extLst>
              <a:ext uri="{FF2B5EF4-FFF2-40B4-BE49-F238E27FC236}">
                <a16:creationId xmlns:a16="http://schemas.microsoft.com/office/drawing/2014/main" id="{EA9E0FC9-E72A-DA8F-447B-BA0EA4B1B58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6237"/>
          <a:stretch/>
        </p:blipFill>
        <p:spPr>
          <a:xfrm>
            <a:off x="-3047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A04904B1-CFAF-197A-B7A5-F00AFC5EEB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C8968-1929-F56B-92FC-DC0E9E65E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2" y="0"/>
            <a:ext cx="4664267" cy="912441"/>
          </a:xfrm>
        </p:spPr>
        <p:txBody>
          <a:bodyPr>
            <a:normAutofit/>
          </a:bodyPr>
          <a:lstStyle/>
          <a:p>
            <a:r>
              <a:rPr lang="en-US" sz="4000" b="1" dirty="0">
                <a:gradFill flip="none" rotWithShape="1">
                  <a:gsLst>
                    <a:gs pos="7000">
                      <a:schemeClr val="tx2">
                        <a:lumMod val="50000"/>
                        <a:lumOff val="50000"/>
                      </a:schemeClr>
                    </a:gs>
                    <a:gs pos="35000">
                      <a:schemeClr val="accent5">
                        <a:lumMod val="60000"/>
                        <a:lumOff val="40000"/>
                      </a:schemeClr>
                    </a:gs>
                    <a:gs pos="76000">
                      <a:srgbClr val="0070C0"/>
                    </a:gs>
                    <a:gs pos="97000">
                      <a:schemeClr val="tx2">
                        <a:lumMod val="75000"/>
                        <a:lumOff val="25000"/>
                      </a:schemeClr>
                    </a:gs>
                  </a:gsLst>
                  <a:path path="rect">
                    <a:fillToRect l="100000" t="100000"/>
                  </a:path>
                  <a:tileRect r="-100000" b="-100000"/>
                </a:gradFill>
                <a:latin typeface="Calibri" panose="020F0502020204030204" pitchFamily="34" charset="0"/>
                <a:cs typeface="Calibri" panose="020F0502020204030204" pitchFamily="34" charset="0"/>
              </a:rPr>
              <a:t>Data modification</a:t>
            </a:r>
            <a:endParaRPr lang="en-US" sz="4000" dirty="0"/>
          </a:p>
        </p:txBody>
      </p:sp>
      <p:pic>
        <p:nvPicPr>
          <p:cNvPr id="3" name="Picture 2" descr="A green dot in a black background&#10;&#10;Description automatically generated">
            <a:extLst>
              <a:ext uri="{FF2B5EF4-FFF2-40B4-BE49-F238E27FC236}">
                <a16:creationId xmlns:a16="http://schemas.microsoft.com/office/drawing/2014/main" id="{E28AC53C-226F-4427-4B89-689557DB1F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2506"/>
            <a:ext cx="775494" cy="775494"/>
          </a:xfrm>
          <a:prstGeom prst="rect">
            <a:avLst/>
          </a:prstGeom>
        </p:spPr>
      </p:pic>
      <p:sp>
        <p:nvSpPr>
          <p:cNvPr id="6" name="Freeform 29">
            <a:extLst>
              <a:ext uri="{FF2B5EF4-FFF2-40B4-BE49-F238E27FC236}">
                <a16:creationId xmlns:a16="http://schemas.microsoft.com/office/drawing/2014/main" id="{2FDD1080-87BC-6390-5F49-57AD9943B3C0}"/>
              </a:ext>
            </a:extLst>
          </p:cNvPr>
          <p:cNvSpPr>
            <a:spLocks noChangeAspect="1"/>
          </p:cNvSpPr>
          <p:nvPr/>
        </p:nvSpPr>
        <p:spPr bwMode="auto">
          <a:xfrm>
            <a:off x="247130" y="1273474"/>
            <a:ext cx="1563151" cy="1406835"/>
          </a:xfrm>
          <a:custGeom>
            <a:avLst/>
            <a:gdLst>
              <a:gd name="T0" fmla="*/ 780 w 1103"/>
              <a:gd name="T1" fmla="*/ 0 h 986"/>
              <a:gd name="T2" fmla="*/ 780 w 1103"/>
              <a:gd name="T3" fmla="*/ 0 h 986"/>
              <a:gd name="T4" fmla="*/ 791 w 1103"/>
              <a:gd name="T5" fmla="*/ 3 h 986"/>
              <a:gd name="T6" fmla="*/ 802 w 1103"/>
              <a:gd name="T7" fmla="*/ 6 h 986"/>
              <a:gd name="T8" fmla="*/ 827 w 1103"/>
              <a:gd name="T9" fmla="*/ 14 h 986"/>
              <a:gd name="T10" fmla="*/ 847 w 1103"/>
              <a:gd name="T11" fmla="*/ 30 h 986"/>
              <a:gd name="T12" fmla="*/ 855 w 1103"/>
              <a:gd name="T13" fmla="*/ 39 h 986"/>
              <a:gd name="T14" fmla="*/ 863 w 1103"/>
              <a:gd name="T15" fmla="*/ 50 h 986"/>
              <a:gd name="T16" fmla="*/ 1089 w 1103"/>
              <a:gd name="T17" fmla="*/ 445 h 986"/>
              <a:gd name="T18" fmla="*/ 1089 w 1103"/>
              <a:gd name="T19" fmla="*/ 445 h 986"/>
              <a:gd name="T20" fmla="*/ 1095 w 1103"/>
              <a:gd name="T21" fmla="*/ 456 h 986"/>
              <a:gd name="T22" fmla="*/ 1100 w 1103"/>
              <a:gd name="T23" fmla="*/ 467 h 986"/>
              <a:gd name="T24" fmla="*/ 1103 w 1103"/>
              <a:gd name="T25" fmla="*/ 494 h 986"/>
              <a:gd name="T26" fmla="*/ 1100 w 1103"/>
              <a:gd name="T27" fmla="*/ 519 h 986"/>
              <a:gd name="T28" fmla="*/ 1095 w 1103"/>
              <a:gd name="T29" fmla="*/ 530 h 986"/>
              <a:gd name="T30" fmla="*/ 1089 w 1103"/>
              <a:gd name="T31" fmla="*/ 541 h 986"/>
              <a:gd name="T32" fmla="*/ 863 w 1103"/>
              <a:gd name="T33" fmla="*/ 939 h 986"/>
              <a:gd name="T34" fmla="*/ 863 w 1103"/>
              <a:gd name="T35" fmla="*/ 939 h 986"/>
              <a:gd name="T36" fmla="*/ 855 w 1103"/>
              <a:gd name="T37" fmla="*/ 947 h 986"/>
              <a:gd name="T38" fmla="*/ 847 w 1103"/>
              <a:gd name="T39" fmla="*/ 956 h 986"/>
              <a:gd name="T40" fmla="*/ 827 w 1103"/>
              <a:gd name="T41" fmla="*/ 972 h 986"/>
              <a:gd name="T42" fmla="*/ 802 w 1103"/>
              <a:gd name="T43" fmla="*/ 983 h 986"/>
              <a:gd name="T44" fmla="*/ 791 w 1103"/>
              <a:gd name="T45" fmla="*/ 986 h 986"/>
              <a:gd name="T46" fmla="*/ 780 w 1103"/>
              <a:gd name="T47" fmla="*/ 986 h 986"/>
              <a:gd name="T48" fmla="*/ 323 w 1103"/>
              <a:gd name="T49" fmla="*/ 986 h 986"/>
              <a:gd name="T50" fmla="*/ 323 w 1103"/>
              <a:gd name="T51" fmla="*/ 986 h 986"/>
              <a:gd name="T52" fmla="*/ 309 w 1103"/>
              <a:gd name="T53" fmla="*/ 986 h 986"/>
              <a:gd name="T54" fmla="*/ 298 w 1103"/>
              <a:gd name="T55" fmla="*/ 983 h 986"/>
              <a:gd name="T56" fmla="*/ 276 w 1103"/>
              <a:gd name="T57" fmla="*/ 972 h 986"/>
              <a:gd name="T58" fmla="*/ 254 w 1103"/>
              <a:gd name="T59" fmla="*/ 956 h 986"/>
              <a:gd name="T60" fmla="*/ 245 w 1103"/>
              <a:gd name="T61" fmla="*/ 947 h 986"/>
              <a:gd name="T62" fmla="*/ 240 w 1103"/>
              <a:gd name="T63" fmla="*/ 939 h 986"/>
              <a:gd name="T64" fmla="*/ 11 w 1103"/>
              <a:gd name="T65" fmla="*/ 541 h 986"/>
              <a:gd name="T66" fmla="*/ 11 w 1103"/>
              <a:gd name="T67" fmla="*/ 541 h 986"/>
              <a:gd name="T68" fmla="*/ 6 w 1103"/>
              <a:gd name="T69" fmla="*/ 530 h 986"/>
              <a:gd name="T70" fmla="*/ 3 w 1103"/>
              <a:gd name="T71" fmla="*/ 519 h 986"/>
              <a:gd name="T72" fmla="*/ 0 w 1103"/>
              <a:gd name="T73" fmla="*/ 494 h 986"/>
              <a:gd name="T74" fmla="*/ 3 w 1103"/>
              <a:gd name="T75" fmla="*/ 467 h 986"/>
              <a:gd name="T76" fmla="*/ 6 w 1103"/>
              <a:gd name="T77" fmla="*/ 456 h 986"/>
              <a:gd name="T78" fmla="*/ 11 w 1103"/>
              <a:gd name="T79" fmla="*/ 445 h 986"/>
              <a:gd name="T80" fmla="*/ 240 w 1103"/>
              <a:gd name="T81" fmla="*/ 50 h 986"/>
              <a:gd name="T82" fmla="*/ 240 w 1103"/>
              <a:gd name="T83" fmla="*/ 50 h 986"/>
              <a:gd name="T84" fmla="*/ 245 w 1103"/>
              <a:gd name="T85" fmla="*/ 39 h 986"/>
              <a:gd name="T86" fmla="*/ 254 w 1103"/>
              <a:gd name="T87" fmla="*/ 30 h 986"/>
              <a:gd name="T88" fmla="*/ 276 w 1103"/>
              <a:gd name="T89" fmla="*/ 14 h 986"/>
              <a:gd name="T90" fmla="*/ 298 w 1103"/>
              <a:gd name="T91" fmla="*/ 6 h 986"/>
              <a:gd name="T92" fmla="*/ 309 w 1103"/>
              <a:gd name="T93" fmla="*/ 3 h 986"/>
              <a:gd name="T94" fmla="*/ 323 w 1103"/>
              <a:gd name="T95" fmla="*/ 0 h 986"/>
              <a:gd name="T96" fmla="*/ 780 w 1103"/>
              <a:gd name="T97" fmla="*/ 0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3" h="986">
                <a:moveTo>
                  <a:pt x="780" y="0"/>
                </a:moveTo>
                <a:lnTo>
                  <a:pt x="780" y="0"/>
                </a:lnTo>
                <a:lnTo>
                  <a:pt x="791" y="3"/>
                </a:lnTo>
                <a:lnTo>
                  <a:pt x="802" y="6"/>
                </a:lnTo>
                <a:lnTo>
                  <a:pt x="827" y="14"/>
                </a:lnTo>
                <a:lnTo>
                  <a:pt x="847" y="30"/>
                </a:lnTo>
                <a:lnTo>
                  <a:pt x="855" y="39"/>
                </a:lnTo>
                <a:lnTo>
                  <a:pt x="863" y="50"/>
                </a:lnTo>
                <a:lnTo>
                  <a:pt x="1089" y="445"/>
                </a:lnTo>
                <a:lnTo>
                  <a:pt x="1089" y="445"/>
                </a:lnTo>
                <a:lnTo>
                  <a:pt x="1095" y="456"/>
                </a:lnTo>
                <a:lnTo>
                  <a:pt x="1100" y="467"/>
                </a:lnTo>
                <a:lnTo>
                  <a:pt x="1103" y="494"/>
                </a:lnTo>
                <a:lnTo>
                  <a:pt x="1100" y="519"/>
                </a:lnTo>
                <a:lnTo>
                  <a:pt x="1095" y="530"/>
                </a:lnTo>
                <a:lnTo>
                  <a:pt x="1089" y="541"/>
                </a:lnTo>
                <a:lnTo>
                  <a:pt x="863" y="939"/>
                </a:lnTo>
                <a:lnTo>
                  <a:pt x="863" y="939"/>
                </a:lnTo>
                <a:lnTo>
                  <a:pt x="855" y="947"/>
                </a:lnTo>
                <a:lnTo>
                  <a:pt x="847" y="956"/>
                </a:lnTo>
                <a:lnTo>
                  <a:pt x="827" y="972"/>
                </a:lnTo>
                <a:lnTo>
                  <a:pt x="802" y="983"/>
                </a:lnTo>
                <a:lnTo>
                  <a:pt x="791" y="986"/>
                </a:lnTo>
                <a:lnTo>
                  <a:pt x="780" y="986"/>
                </a:lnTo>
                <a:lnTo>
                  <a:pt x="323" y="986"/>
                </a:lnTo>
                <a:lnTo>
                  <a:pt x="323" y="986"/>
                </a:lnTo>
                <a:lnTo>
                  <a:pt x="309" y="986"/>
                </a:lnTo>
                <a:lnTo>
                  <a:pt x="298" y="983"/>
                </a:lnTo>
                <a:lnTo>
                  <a:pt x="276" y="972"/>
                </a:lnTo>
                <a:lnTo>
                  <a:pt x="254" y="956"/>
                </a:lnTo>
                <a:lnTo>
                  <a:pt x="245" y="947"/>
                </a:lnTo>
                <a:lnTo>
                  <a:pt x="240" y="939"/>
                </a:lnTo>
                <a:lnTo>
                  <a:pt x="11" y="541"/>
                </a:lnTo>
                <a:lnTo>
                  <a:pt x="11" y="541"/>
                </a:lnTo>
                <a:lnTo>
                  <a:pt x="6" y="530"/>
                </a:lnTo>
                <a:lnTo>
                  <a:pt x="3" y="519"/>
                </a:lnTo>
                <a:lnTo>
                  <a:pt x="0" y="494"/>
                </a:lnTo>
                <a:lnTo>
                  <a:pt x="3" y="467"/>
                </a:lnTo>
                <a:lnTo>
                  <a:pt x="6" y="456"/>
                </a:lnTo>
                <a:lnTo>
                  <a:pt x="11" y="445"/>
                </a:lnTo>
                <a:lnTo>
                  <a:pt x="240" y="50"/>
                </a:lnTo>
                <a:lnTo>
                  <a:pt x="240" y="50"/>
                </a:lnTo>
                <a:lnTo>
                  <a:pt x="245" y="39"/>
                </a:lnTo>
                <a:lnTo>
                  <a:pt x="254" y="30"/>
                </a:lnTo>
                <a:lnTo>
                  <a:pt x="276" y="14"/>
                </a:lnTo>
                <a:lnTo>
                  <a:pt x="298" y="6"/>
                </a:lnTo>
                <a:lnTo>
                  <a:pt x="309" y="3"/>
                </a:lnTo>
                <a:lnTo>
                  <a:pt x="323" y="0"/>
                </a:lnTo>
                <a:lnTo>
                  <a:pt x="780" y="0"/>
                </a:lnTo>
                <a:close/>
              </a:path>
            </a:pathLst>
          </a:custGeom>
          <a:gradFill>
            <a:gsLst>
              <a:gs pos="3000">
                <a:schemeClr val="accent2"/>
              </a:gs>
              <a:gs pos="37000">
                <a:schemeClr val="accent5"/>
              </a:gs>
              <a:gs pos="95000">
                <a:schemeClr val="accent4"/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sz="1400" b="1" dirty="0">
                <a:solidFill>
                  <a:schemeClr val="bg1"/>
                </a:solidFill>
              </a:rPr>
              <a:t>INSERT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5A29C9E5-2CC8-F239-4D46-56976A932734}"/>
              </a:ext>
            </a:extLst>
          </p:cNvPr>
          <p:cNvSpPr/>
          <p:nvPr/>
        </p:nvSpPr>
        <p:spPr>
          <a:xfrm>
            <a:off x="2525405" y="912441"/>
            <a:ext cx="1327170" cy="923188"/>
          </a:xfrm>
          <a:prstGeom prst="roundRect">
            <a:avLst/>
          </a:prstGeom>
          <a:gradFill>
            <a:gsLst>
              <a:gs pos="10000">
                <a:schemeClr val="accent6"/>
              </a:gs>
              <a:gs pos="57000">
                <a:schemeClr val="accent3"/>
              </a:gs>
              <a:gs pos="100000">
                <a:schemeClr val="accent3">
                  <a:lumMod val="50000"/>
                </a:schemeClr>
              </a:gs>
            </a:gsLst>
            <a:lin ang="1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/>
            <a:r>
              <a:rPr lang="en-US" b="1" dirty="0">
                <a:solidFill>
                  <a:schemeClr val="bg1"/>
                </a:solidFill>
              </a:rPr>
              <a:t>Samples: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1E1DB35-6857-7645-DA29-501DC7759873}"/>
              </a:ext>
            </a:extLst>
          </p:cNvPr>
          <p:cNvSpPr txBox="1"/>
          <p:nvPr/>
        </p:nvSpPr>
        <p:spPr>
          <a:xfrm>
            <a:off x="4175186" y="1273474"/>
            <a:ext cx="6567096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INSERT INTO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customers</a:t>
            </a:r>
          </a:p>
          <a:p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VALUES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(1, ‘Yevhen’, ‘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Yermolenko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’, ‘mail@gmail.com’, ‘0501234567’,  ‘Vinnytsia,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Soborna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, 1’);</a:t>
            </a:r>
            <a:endParaRPr lang="uk-UA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D997925-996B-4CDD-0036-C8C9BA5ECB37}"/>
              </a:ext>
            </a:extLst>
          </p:cNvPr>
          <p:cNvSpPr txBox="1"/>
          <p:nvPr/>
        </p:nvSpPr>
        <p:spPr>
          <a:xfrm>
            <a:off x="4175186" y="2557837"/>
            <a:ext cx="6567096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INSERT INTO</a:t>
            </a:r>
            <a:r>
              <a:rPr lang="en-US" dirty="0"/>
              <a:t> customers (</a:t>
            </a:r>
            <a:r>
              <a:rPr lang="en-US" dirty="0" err="1"/>
              <a:t>first_name</a:t>
            </a:r>
            <a:r>
              <a:rPr lang="en-US" dirty="0"/>
              <a:t>, </a:t>
            </a:r>
            <a:r>
              <a:rPr lang="en-US" dirty="0" err="1"/>
              <a:t>last_name</a:t>
            </a:r>
            <a:r>
              <a:rPr lang="en-US" dirty="0"/>
              <a:t>)</a:t>
            </a:r>
          </a:p>
          <a:p>
            <a:r>
              <a:rPr lang="en-US" b="1" dirty="0"/>
              <a:t>VALUES</a:t>
            </a:r>
            <a:r>
              <a:rPr lang="en-US" dirty="0"/>
              <a:t> ( ‘Yevhen’, ‘</a:t>
            </a:r>
            <a:r>
              <a:rPr lang="en-US" dirty="0" err="1"/>
              <a:t>Yermolenko</a:t>
            </a:r>
            <a:r>
              <a:rPr lang="en-US" dirty="0"/>
              <a:t>’);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9802509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1738</TotalTime>
  <Words>3824</Words>
  <Application>Microsoft Office PowerPoint</Application>
  <PresentationFormat>Широкий екран</PresentationFormat>
  <Paragraphs>633</Paragraphs>
  <Slides>80</Slides>
  <Notes>3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80</vt:i4>
      </vt:variant>
    </vt:vector>
  </HeadingPairs>
  <TitlesOfParts>
    <vt:vector size="86" baseType="lpstr">
      <vt:lpstr>Meiryo</vt:lpstr>
      <vt:lpstr>Aptos</vt:lpstr>
      <vt:lpstr>Aptos Display</vt:lpstr>
      <vt:lpstr>Arial</vt:lpstr>
      <vt:lpstr>Calibri</vt:lpstr>
      <vt:lpstr>Office Theme</vt:lpstr>
      <vt:lpstr>Data Modification &amp; Security Fundamentals</vt:lpstr>
      <vt:lpstr>The task has been prepared by  Yevhen Yermolenko</vt:lpstr>
      <vt:lpstr>Data  Modification</vt:lpstr>
      <vt:lpstr>Data modification</vt:lpstr>
      <vt:lpstr>Data modification</vt:lpstr>
      <vt:lpstr>Data modification</vt:lpstr>
      <vt:lpstr>Data modification</vt:lpstr>
      <vt:lpstr>Data modification</vt:lpstr>
      <vt:lpstr>Data modification</vt:lpstr>
      <vt:lpstr>Data modification</vt:lpstr>
      <vt:lpstr>Data modification</vt:lpstr>
      <vt:lpstr>Data modification</vt:lpstr>
      <vt:lpstr>Data modification</vt:lpstr>
      <vt:lpstr>Data modification</vt:lpstr>
      <vt:lpstr>Data modification</vt:lpstr>
      <vt:lpstr>Data modification</vt:lpstr>
      <vt:lpstr>Data modification</vt:lpstr>
      <vt:lpstr>Data modification</vt:lpstr>
      <vt:lpstr>Data modification</vt:lpstr>
      <vt:lpstr>Data modification</vt:lpstr>
      <vt:lpstr>Data modification</vt:lpstr>
      <vt:lpstr>Data modification</vt:lpstr>
      <vt:lpstr>Data modification</vt:lpstr>
      <vt:lpstr>Data modification</vt:lpstr>
      <vt:lpstr>Data modification</vt:lpstr>
      <vt:lpstr>Data modification</vt:lpstr>
      <vt:lpstr>Data modification</vt:lpstr>
      <vt:lpstr>Data modification</vt:lpstr>
      <vt:lpstr>Data modification</vt:lpstr>
      <vt:lpstr>Data modification</vt:lpstr>
      <vt:lpstr>Data modification</vt:lpstr>
      <vt:lpstr>Data modification</vt:lpstr>
      <vt:lpstr>Data modification</vt:lpstr>
      <vt:lpstr>Data modification</vt:lpstr>
      <vt:lpstr>Data modification</vt:lpstr>
      <vt:lpstr>Data modification</vt:lpstr>
      <vt:lpstr>Data modification</vt:lpstr>
      <vt:lpstr>Data modification</vt:lpstr>
      <vt:lpstr>Data modification</vt:lpstr>
      <vt:lpstr>Data modification</vt:lpstr>
      <vt:lpstr>Data modification</vt:lpstr>
      <vt:lpstr>Data modification</vt:lpstr>
      <vt:lpstr>Data modification</vt:lpstr>
      <vt:lpstr>Data modification</vt:lpstr>
      <vt:lpstr>Data modification</vt:lpstr>
      <vt:lpstr>Data modification</vt:lpstr>
      <vt:lpstr>Data modification</vt:lpstr>
      <vt:lpstr>Data modification</vt:lpstr>
      <vt:lpstr>Data modification</vt:lpstr>
      <vt:lpstr>Data modification</vt:lpstr>
      <vt:lpstr>Data modification</vt:lpstr>
      <vt:lpstr>Data modification</vt:lpstr>
      <vt:lpstr>Data modification</vt:lpstr>
      <vt:lpstr>Data modification</vt:lpstr>
      <vt:lpstr>Data modification</vt:lpstr>
      <vt:lpstr>Data modification</vt:lpstr>
      <vt:lpstr>Data modification</vt:lpstr>
      <vt:lpstr>Data modification</vt:lpstr>
      <vt:lpstr>Data modification</vt:lpstr>
      <vt:lpstr>Data modification</vt:lpstr>
      <vt:lpstr>Data modification</vt:lpstr>
      <vt:lpstr>Data modification</vt:lpstr>
      <vt:lpstr>Data modification</vt:lpstr>
      <vt:lpstr>Data modification</vt:lpstr>
      <vt:lpstr>Data modification</vt:lpstr>
      <vt:lpstr>Security Fundamentals</vt:lpstr>
      <vt:lpstr>Презентація PowerPoint</vt:lpstr>
      <vt:lpstr>Security Fundamentals</vt:lpstr>
      <vt:lpstr>Security Fundamentals</vt:lpstr>
      <vt:lpstr>Security Fundamentals</vt:lpstr>
      <vt:lpstr>Security Fundamentals</vt:lpstr>
      <vt:lpstr>Security Fundamentals</vt:lpstr>
      <vt:lpstr>Security Fundamentals</vt:lpstr>
      <vt:lpstr>Security Fundamentals</vt:lpstr>
      <vt:lpstr>Security Fundamentals</vt:lpstr>
      <vt:lpstr>Security Fundamentals</vt:lpstr>
      <vt:lpstr>Security Fundamentals</vt:lpstr>
      <vt:lpstr>Security Fundamentals</vt:lpstr>
      <vt:lpstr>Security Fundamentals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Pavlo Khshanovskyi</dc:creator>
  <cp:lastModifiedBy>Евгений Евгений</cp:lastModifiedBy>
  <cp:revision>16</cp:revision>
  <dcterms:created xsi:type="dcterms:W3CDTF">2024-11-29T18:21:01Z</dcterms:created>
  <dcterms:modified xsi:type="dcterms:W3CDTF">2025-03-26T19:10:32Z</dcterms:modified>
</cp:coreProperties>
</file>

<file path=docProps/thumbnail.jpeg>
</file>